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402" r:id="rId2"/>
    <p:sldId id="411" r:id="rId3"/>
    <p:sldId id="412" r:id="rId4"/>
    <p:sldId id="413" r:id="rId5"/>
    <p:sldId id="282" r:id="rId6"/>
    <p:sldId id="415" r:id="rId7"/>
    <p:sldId id="416" r:id="rId8"/>
    <p:sldId id="414" r:id="rId9"/>
    <p:sldId id="417" r:id="rId10"/>
    <p:sldId id="418" r:id="rId11"/>
    <p:sldId id="419" r:id="rId12"/>
    <p:sldId id="420" r:id="rId13"/>
    <p:sldId id="421" r:id="rId14"/>
    <p:sldId id="422" r:id="rId15"/>
    <p:sldId id="423" r:id="rId16"/>
    <p:sldId id="291" r:id="rId17"/>
    <p:sldId id="292" r:id="rId18"/>
    <p:sldId id="424" r:id="rId19"/>
    <p:sldId id="425" r:id="rId20"/>
    <p:sldId id="407" r:id="rId21"/>
    <p:sldId id="426" r:id="rId22"/>
    <p:sldId id="408" r:id="rId23"/>
    <p:sldId id="428" r:id="rId24"/>
    <p:sldId id="429" r:id="rId25"/>
    <p:sldId id="364" r:id="rId2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0" d="100"/>
          <a:sy n="100" d="100"/>
        </p:scale>
        <p:origin x="96" y="2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5FF38DF-7C54-4AAB-87DB-C904ADD04138}" type="doc">
      <dgm:prSet loTypeId="urn:microsoft.com/office/officeart/2005/8/layout/process5" loCatId="process" qsTypeId="urn:microsoft.com/office/officeart/2005/8/quickstyle/simple1" qsCatId="simple" csTypeId="urn:microsoft.com/office/officeart/2005/8/colors/accent1_2" csCatId="accent1" phldr="1"/>
      <dgm:spPr/>
      <dgm:t>
        <a:bodyPr/>
        <a:lstStyle/>
        <a:p>
          <a:endParaRPr lang="en-US"/>
        </a:p>
      </dgm:t>
    </dgm:pt>
    <dgm:pt modelId="{43A0DB6C-7E02-4F22-82DE-A7A3F6CDD350}">
      <dgm:prSet phldrT="[Text]" custT="1"/>
      <dgm:spPr/>
      <dgm:t>
        <a:bodyPr/>
        <a:lstStyle/>
        <a:p>
          <a:r>
            <a:rPr lang="fr-FR" sz="2800" b="1" noProof="0" dirty="0">
              <a:solidFill>
                <a:schemeClr val="bg1"/>
              </a:solidFill>
            </a:rPr>
            <a:t>Initiation</a:t>
          </a:r>
          <a:r>
            <a:rPr lang="fr-FR" sz="1800" b="1" noProof="0" dirty="0">
              <a:solidFill>
                <a:srgbClr val="FF0000"/>
              </a:solidFill>
            </a:rPr>
            <a:t>. </a:t>
          </a:r>
        </a:p>
        <a:p>
          <a:r>
            <a:rPr lang="fr-FR" sz="1800" noProof="0" dirty="0"/>
            <a:t>Déterminer le besoin et évaluer la viabilité</a:t>
          </a:r>
        </a:p>
        <a:p>
          <a:r>
            <a:rPr lang="en-US" sz="1800" dirty="0"/>
            <a:t>Determine the need and assess viability</a:t>
          </a:r>
          <a:endParaRPr lang="fr-FR" sz="1800" noProof="0" dirty="0"/>
        </a:p>
      </dgm:t>
    </dgm:pt>
    <dgm:pt modelId="{DDFEE78F-DB14-4F92-9CDD-44579D90AC30}" type="parTrans" cxnId="{B5C3ACC1-5DF2-48F7-B7BE-DA8773374865}">
      <dgm:prSet/>
      <dgm:spPr/>
      <dgm:t>
        <a:bodyPr/>
        <a:lstStyle/>
        <a:p>
          <a:endParaRPr lang="en-US"/>
        </a:p>
      </dgm:t>
    </dgm:pt>
    <dgm:pt modelId="{261F321C-474E-4F5E-BB85-42480A5AB62A}" type="sibTrans" cxnId="{B5C3ACC1-5DF2-48F7-B7BE-DA8773374865}">
      <dgm:prSet/>
      <dgm:spPr/>
      <dgm:t>
        <a:bodyPr/>
        <a:lstStyle/>
        <a:p>
          <a:endParaRPr lang="en-US"/>
        </a:p>
      </dgm:t>
    </dgm:pt>
    <dgm:pt modelId="{21FE23BB-A80F-4EB6-A354-316340445EE6}">
      <dgm:prSet phldrT="[Text]" custT="1"/>
      <dgm:spPr/>
      <dgm:t>
        <a:bodyPr/>
        <a:lstStyle/>
        <a:p>
          <a:r>
            <a:rPr lang="fr-FR" sz="2400" b="1" noProof="0" dirty="0">
              <a:solidFill>
                <a:schemeClr val="bg1"/>
              </a:solidFill>
            </a:rPr>
            <a:t>Planning</a:t>
          </a:r>
          <a:endParaRPr lang="fr-FR" sz="1800" b="1" noProof="0" dirty="0">
            <a:solidFill>
              <a:srgbClr val="FF0000"/>
            </a:solidFill>
          </a:endParaRPr>
        </a:p>
        <a:p>
          <a:r>
            <a:rPr lang="fr-FR" sz="1800" noProof="0" dirty="0"/>
            <a:t>Déterminer le budget, définir les risques et établir les objectifs clairs </a:t>
          </a:r>
          <a:r>
            <a:rPr lang="en-US" sz="1800" noProof="0" dirty="0"/>
            <a:t>
Determine the budget, define the risks and establish clear objectives</a:t>
          </a:r>
          <a:endParaRPr lang="fr-FR" sz="1800" noProof="0" dirty="0"/>
        </a:p>
      </dgm:t>
    </dgm:pt>
    <dgm:pt modelId="{21FA80E8-5987-4E11-B75F-9FD53B313866}" type="parTrans" cxnId="{18581BA8-FF62-49F7-9208-D9BE96266021}">
      <dgm:prSet/>
      <dgm:spPr/>
      <dgm:t>
        <a:bodyPr/>
        <a:lstStyle/>
        <a:p>
          <a:endParaRPr lang="en-US"/>
        </a:p>
      </dgm:t>
    </dgm:pt>
    <dgm:pt modelId="{F56D64D1-E8F8-44FF-BA10-A570BEECDF00}" type="sibTrans" cxnId="{18581BA8-FF62-49F7-9208-D9BE96266021}">
      <dgm:prSet/>
      <dgm:spPr/>
      <dgm:t>
        <a:bodyPr/>
        <a:lstStyle/>
        <a:p>
          <a:endParaRPr lang="en-US"/>
        </a:p>
      </dgm:t>
    </dgm:pt>
    <dgm:pt modelId="{4984793B-73CF-4C6F-9053-AFB3F4B284A1}">
      <dgm:prSet phldrT="[Text]" custT="1"/>
      <dgm:spPr/>
      <dgm:t>
        <a:bodyPr/>
        <a:lstStyle/>
        <a:p>
          <a:r>
            <a:rPr lang="fr-FR" sz="2400" b="1" noProof="0" dirty="0">
              <a:solidFill>
                <a:schemeClr val="bg1"/>
              </a:solidFill>
            </a:rPr>
            <a:t>Réalisation.</a:t>
          </a:r>
          <a:r>
            <a:rPr lang="en-US" sz="2400" noProof="0" dirty="0"/>
            <a:t> Realization.</a:t>
          </a:r>
          <a:endParaRPr lang="fr-FR" sz="2400" b="1" noProof="0" dirty="0">
            <a:solidFill>
              <a:schemeClr val="bg1"/>
            </a:solidFill>
          </a:endParaRPr>
        </a:p>
        <a:p>
          <a:r>
            <a:rPr lang="fr-FR" sz="1800" noProof="0" dirty="0"/>
            <a:t>Créer les livrables, déléguer les taches et maintenir une communication transparente </a:t>
          </a:r>
          <a:r>
            <a:rPr lang="en-US" sz="1800" noProof="0" dirty="0"/>
            <a:t>
Create deliverables, delegate tasks, and maintain transparent communication</a:t>
          </a:r>
          <a:endParaRPr lang="fr-FR" sz="1800" noProof="0" dirty="0"/>
        </a:p>
      </dgm:t>
    </dgm:pt>
    <dgm:pt modelId="{4593BB8C-754C-4EE7-B5ED-EEF2E4052851}" type="parTrans" cxnId="{9105BEC7-398A-451D-9321-94468BE5D03C}">
      <dgm:prSet/>
      <dgm:spPr/>
      <dgm:t>
        <a:bodyPr/>
        <a:lstStyle/>
        <a:p>
          <a:endParaRPr lang="en-US"/>
        </a:p>
      </dgm:t>
    </dgm:pt>
    <dgm:pt modelId="{664AEFD7-0636-4A35-8C74-2AFD652E5666}" type="sibTrans" cxnId="{9105BEC7-398A-451D-9321-94468BE5D03C}">
      <dgm:prSet/>
      <dgm:spPr/>
      <dgm:t>
        <a:bodyPr/>
        <a:lstStyle/>
        <a:p>
          <a:endParaRPr lang="en-US"/>
        </a:p>
      </dgm:t>
    </dgm:pt>
    <dgm:pt modelId="{183B34AF-1B66-4A06-A6C5-C8783F2664C3}">
      <dgm:prSet phldrT="[Text]" custT="1"/>
      <dgm:spPr/>
      <dgm:t>
        <a:bodyPr/>
        <a:lstStyle/>
        <a:p>
          <a:r>
            <a:rPr lang="fr-FR" sz="1800" b="1" noProof="0" dirty="0">
              <a:solidFill>
                <a:schemeClr val="bg1"/>
              </a:solidFill>
            </a:rPr>
            <a:t>Suivi et Contrôle Monitoring and Control </a:t>
          </a:r>
          <a:r>
            <a:rPr lang="en-US" sz="1800" b="1" noProof="0" dirty="0">
              <a:solidFill>
                <a:schemeClr val="bg1"/>
              </a:solidFill>
            </a:rPr>
            <a:t>
Track the team's progress and monitor the project with the right software</a:t>
          </a:r>
          <a:endParaRPr lang="fr-FR" sz="1800" b="1" noProof="0" dirty="0">
            <a:solidFill>
              <a:schemeClr val="bg1"/>
            </a:solidFill>
          </a:endParaRPr>
        </a:p>
        <a:p>
          <a:r>
            <a:rPr lang="fr-FR" sz="1800" noProof="0" dirty="0">
              <a:solidFill>
                <a:schemeClr val="bg1"/>
              </a:solidFill>
            </a:rPr>
            <a:t>Suivre la progression de l’équipe et surveiller le projet avec un logiciel adéquat </a:t>
          </a:r>
        </a:p>
      </dgm:t>
    </dgm:pt>
    <dgm:pt modelId="{B8CAC255-955F-4BF4-B587-1F1541C4B2F0}" type="parTrans" cxnId="{40DD30B3-46EF-4B44-9BB4-CC19C3C14C0B}">
      <dgm:prSet/>
      <dgm:spPr/>
      <dgm:t>
        <a:bodyPr/>
        <a:lstStyle/>
        <a:p>
          <a:endParaRPr lang="en-US"/>
        </a:p>
      </dgm:t>
    </dgm:pt>
    <dgm:pt modelId="{80F5B496-AB66-4983-AAFF-8AE123980D2F}" type="sibTrans" cxnId="{40DD30B3-46EF-4B44-9BB4-CC19C3C14C0B}">
      <dgm:prSet/>
      <dgm:spPr/>
      <dgm:t>
        <a:bodyPr/>
        <a:lstStyle/>
        <a:p>
          <a:endParaRPr lang="en-US"/>
        </a:p>
      </dgm:t>
    </dgm:pt>
    <dgm:pt modelId="{E72C4FAF-E5F5-48B2-95B8-E059056EBB16}">
      <dgm:prSet phldrT="[Text]" custT="1"/>
      <dgm:spPr/>
      <dgm:t>
        <a:bodyPr/>
        <a:lstStyle/>
        <a:p>
          <a:r>
            <a:rPr lang="fr-FR" sz="2800" b="1" noProof="0" dirty="0">
              <a:solidFill>
                <a:schemeClr val="bg1"/>
              </a:solidFill>
            </a:rPr>
            <a:t>Clôture</a:t>
          </a:r>
          <a:r>
            <a:rPr lang="fr-FR" sz="2400" noProof="0" dirty="0">
              <a:solidFill>
                <a:srgbClr val="FF0000"/>
              </a:solidFill>
            </a:rPr>
            <a:t> </a:t>
          </a:r>
        </a:p>
        <a:p>
          <a:r>
            <a:rPr lang="fr-FR" sz="2400" noProof="0" dirty="0"/>
            <a:t>Faire le bilan de réussite et des échec </a:t>
          </a:r>
        </a:p>
      </dgm:t>
    </dgm:pt>
    <dgm:pt modelId="{892C2476-20AE-4DC8-AD7A-67E606F63DE1}" type="parTrans" cxnId="{C750598E-8AB5-4043-A564-FEC81F2D455B}">
      <dgm:prSet/>
      <dgm:spPr/>
      <dgm:t>
        <a:bodyPr/>
        <a:lstStyle/>
        <a:p>
          <a:endParaRPr lang="en-US"/>
        </a:p>
      </dgm:t>
    </dgm:pt>
    <dgm:pt modelId="{B5F247D6-A227-4362-99B8-FD2C7AE9050B}" type="sibTrans" cxnId="{C750598E-8AB5-4043-A564-FEC81F2D455B}">
      <dgm:prSet/>
      <dgm:spPr/>
      <dgm:t>
        <a:bodyPr/>
        <a:lstStyle/>
        <a:p>
          <a:endParaRPr lang="en-US"/>
        </a:p>
      </dgm:t>
    </dgm:pt>
    <dgm:pt modelId="{02F2DFC1-BC4A-4B7C-9F44-0FFDDF4035EF}" type="pres">
      <dgm:prSet presAssocID="{A5FF38DF-7C54-4AAB-87DB-C904ADD04138}" presName="diagram" presStyleCnt="0">
        <dgm:presLayoutVars>
          <dgm:dir/>
          <dgm:resizeHandles val="exact"/>
        </dgm:presLayoutVars>
      </dgm:prSet>
      <dgm:spPr/>
    </dgm:pt>
    <dgm:pt modelId="{E52EDA9C-F2FC-4116-8CCB-81E226550127}" type="pres">
      <dgm:prSet presAssocID="{43A0DB6C-7E02-4F22-82DE-A7A3F6CDD350}" presName="node" presStyleLbl="node1" presStyleIdx="0" presStyleCnt="5">
        <dgm:presLayoutVars>
          <dgm:bulletEnabled val="1"/>
        </dgm:presLayoutVars>
      </dgm:prSet>
      <dgm:spPr/>
    </dgm:pt>
    <dgm:pt modelId="{C8FBA199-F16E-450D-AD8C-0C369480FC89}" type="pres">
      <dgm:prSet presAssocID="{261F321C-474E-4F5E-BB85-42480A5AB62A}" presName="sibTrans" presStyleLbl="sibTrans2D1" presStyleIdx="0" presStyleCnt="4"/>
      <dgm:spPr/>
    </dgm:pt>
    <dgm:pt modelId="{BCA42717-AFA0-403E-8273-BA79DA59B705}" type="pres">
      <dgm:prSet presAssocID="{261F321C-474E-4F5E-BB85-42480A5AB62A}" presName="connectorText" presStyleLbl="sibTrans2D1" presStyleIdx="0" presStyleCnt="4"/>
      <dgm:spPr/>
    </dgm:pt>
    <dgm:pt modelId="{5483B3DC-CE53-4D7E-81F7-8DC2C379024A}" type="pres">
      <dgm:prSet presAssocID="{21FE23BB-A80F-4EB6-A354-316340445EE6}" presName="node" presStyleLbl="node1" presStyleIdx="1" presStyleCnt="5" custScaleY="152824">
        <dgm:presLayoutVars>
          <dgm:bulletEnabled val="1"/>
        </dgm:presLayoutVars>
      </dgm:prSet>
      <dgm:spPr/>
    </dgm:pt>
    <dgm:pt modelId="{3963D130-B753-449E-8CEC-D0457FF51A51}" type="pres">
      <dgm:prSet presAssocID="{F56D64D1-E8F8-44FF-BA10-A570BEECDF00}" presName="sibTrans" presStyleLbl="sibTrans2D1" presStyleIdx="1" presStyleCnt="4"/>
      <dgm:spPr/>
    </dgm:pt>
    <dgm:pt modelId="{730B409E-94DA-4F42-9D53-55CD72F7123E}" type="pres">
      <dgm:prSet presAssocID="{F56D64D1-E8F8-44FF-BA10-A570BEECDF00}" presName="connectorText" presStyleLbl="sibTrans2D1" presStyleIdx="1" presStyleCnt="4"/>
      <dgm:spPr/>
    </dgm:pt>
    <dgm:pt modelId="{98596E94-7757-4025-96ED-582FA36772C2}" type="pres">
      <dgm:prSet presAssocID="{4984793B-73CF-4C6F-9053-AFB3F4B284A1}" presName="node" presStyleLbl="node1" presStyleIdx="2" presStyleCnt="5" custScaleY="138581">
        <dgm:presLayoutVars>
          <dgm:bulletEnabled val="1"/>
        </dgm:presLayoutVars>
      </dgm:prSet>
      <dgm:spPr/>
    </dgm:pt>
    <dgm:pt modelId="{B45FC878-4079-4A8E-A578-DE390E41E74B}" type="pres">
      <dgm:prSet presAssocID="{664AEFD7-0636-4A35-8C74-2AFD652E5666}" presName="sibTrans" presStyleLbl="sibTrans2D1" presStyleIdx="2" presStyleCnt="4"/>
      <dgm:spPr/>
    </dgm:pt>
    <dgm:pt modelId="{72DEBD57-92D3-4A55-B26B-9807F48592D0}" type="pres">
      <dgm:prSet presAssocID="{664AEFD7-0636-4A35-8C74-2AFD652E5666}" presName="connectorText" presStyleLbl="sibTrans2D1" presStyleIdx="2" presStyleCnt="4"/>
      <dgm:spPr/>
    </dgm:pt>
    <dgm:pt modelId="{0F6A29CE-4D68-4B4C-A6A8-9BEC3E2F9471}" type="pres">
      <dgm:prSet presAssocID="{183B34AF-1B66-4A06-A6C5-C8783F2664C3}" presName="node" presStyleLbl="node1" presStyleIdx="3" presStyleCnt="5" custScaleX="202593" custScaleY="165740">
        <dgm:presLayoutVars>
          <dgm:bulletEnabled val="1"/>
        </dgm:presLayoutVars>
      </dgm:prSet>
      <dgm:spPr/>
    </dgm:pt>
    <dgm:pt modelId="{4BCF41CE-FFB9-4093-8B3B-F8AC8B2D939E}" type="pres">
      <dgm:prSet presAssocID="{80F5B496-AB66-4983-AAFF-8AE123980D2F}" presName="sibTrans" presStyleLbl="sibTrans2D1" presStyleIdx="3" presStyleCnt="4" custLinFactNeighborX="4599"/>
      <dgm:spPr/>
    </dgm:pt>
    <dgm:pt modelId="{73C5CD21-CFA5-4866-8386-277F5B4592DB}" type="pres">
      <dgm:prSet presAssocID="{80F5B496-AB66-4983-AAFF-8AE123980D2F}" presName="connectorText" presStyleLbl="sibTrans2D1" presStyleIdx="3" presStyleCnt="4"/>
      <dgm:spPr/>
    </dgm:pt>
    <dgm:pt modelId="{15A85C8F-4AAC-4A84-8BFE-B3ADC423E32E}" type="pres">
      <dgm:prSet presAssocID="{E72C4FAF-E5F5-48B2-95B8-E059056EBB16}" presName="node" presStyleLbl="node1" presStyleIdx="4" presStyleCnt="5" custScaleX="79991" custLinFactX="-6179" custLinFactNeighborX="-100000" custLinFactNeighborY="-14473">
        <dgm:presLayoutVars>
          <dgm:bulletEnabled val="1"/>
        </dgm:presLayoutVars>
      </dgm:prSet>
      <dgm:spPr/>
    </dgm:pt>
  </dgm:ptLst>
  <dgm:cxnLst>
    <dgm:cxn modelId="{39BD2A04-10E1-4F05-8DCD-F63719F18AAE}" type="presOf" srcId="{21FE23BB-A80F-4EB6-A354-316340445EE6}" destId="{5483B3DC-CE53-4D7E-81F7-8DC2C379024A}" srcOrd="0" destOrd="0" presId="urn:microsoft.com/office/officeart/2005/8/layout/process5"/>
    <dgm:cxn modelId="{2AB04B15-6D21-4889-848D-4D51391C2101}" type="presOf" srcId="{4984793B-73CF-4C6F-9053-AFB3F4B284A1}" destId="{98596E94-7757-4025-96ED-582FA36772C2}" srcOrd="0" destOrd="0" presId="urn:microsoft.com/office/officeart/2005/8/layout/process5"/>
    <dgm:cxn modelId="{9202BC3B-91D3-4A00-BEAD-4306E48EC2FD}" type="presOf" srcId="{664AEFD7-0636-4A35-8C74-2AFD652E5666}" destId="{B45FC878-4079-4A8E-A578-DE390E41E74B}" srcOrd="0" destOrd="0" presId="urn:microsoft.com/office/officeart/2005/8/layout/process5"/>
    <dgm:cxn modelId="{A1E65061-28EA-4478-B332-6144980058BF}" type="presOf" srcId="{F56D64D1-E8F8-44FF-BA10-A570BEECDF00}" destId="{3963D130-B753-449E-8CEC-D0457FF51A51}" srcOrd="0" destOrd="0" presId="urn:microsoft.com/office/officeart/2005/8/layout/process5"/>
    <dgm:cxn modelId="{DD4A9E57-84C4-4D09-AD45-027828EF8134}" type="presOf" srcId="{183B34AF-1B66-4A06-A6C5-C8783F2664C3}" destId="{0F6A29CE-4D68-4B4C-A6A8-9BEC3E2F9471}" srcOrd="0" destOrd="0" presId="urn:microsoft.com/office/officeart/2005/8/layout/process5"/>
    <dgm:cxn modelId="{4DF04C7B-7548-404C-ADE7-81C17BFC1437}" type="presOf" srcId="{A5FF38DF-7C54-4AAB-87DB-C904ADD04138}" destId="{02F2DFC1-BC4A-4B7C-9F44-0FFDDF4035EF}" srcOrd="0" destOrd="0" presId="urn:microsoft.com/office/officeart/2005/8/layout/process5"/>
    <dgm:cxn modelId="{10FC4286-66C1-4173-BFDE-3B3D4E5B0C03}" type="presOf" srcId="{261F321C-474E-4F5E-BB85-42480A5AB62A}" destId="{BCA42717-AFA0-403E-8273-BA79DA59B705}" srcOrd="1" destOrd="0" presId="urn:microsoft.com/office/officeart/2005/8/layout/process5"/>
    <dgm:cxn modelId="{C750598E-8AB5-4043-A564-FEC81F2D455B}" srcId="{A5FF38DF-7C54-4AAB-87DB-C904ADD04138}" destId="{E72C4FAF-E5F5-48B2-95B8-E059056EBB16}" srcOrd="4" destOrd="0" parTransId="{892C2476-20AE-4DC8-AD7A-67E606F63DE1}" sibTransId="{B5F247D6-A227-4362-99B8-FD2C7AE9050B}"/>
    <dgm:cxn modelId="{A5CAD49A-FBBF-4FC0-BC79-EEA97B540B62}" type="presOf" srcId="{80F5B496-AB66-4983-AAFF-8AE123980D2F}" destId="{73C5CD21-CFA5-4866-8386-277F5B4592DB}" srcOrd="1" destOrd="0" presId="urn:microsoft.com/office/officeart/2005/8/layout/process5"/>
    <dgm:cxn modelId="{3D74B99C-2E9E-4D0B-B4C2-D03BE48AA4F8}" type="presOf" srcId="{E72C4FAF-E5F5-48B2-95B8-E059056EBB16}" destId="{15A85C8F-4AAC-4A84-8BFE-B3ADC423E32E}" srcOrd="0" destOrd="0" presId="urn:microsoft.com/office/officeart/2005/8/layout/process5"/>
    <dgm:cxn modelId="{18581BA8-FF62-49F7-9208-D9BE96266021}" srcId="{A5FF38DF-7C54-4AAB-87DB-C904ADD04138}" destId="{21FE23BB-A80F-4EB6-A354-316340445EE6}" srcOrd="1" destOrd="0" parTransId="{21FA80E8-5987-4E11-B75F-9FD53B313866}" sibTransId="{F56D64D1-E8F8-44FF-BA10-A570BEECDF00}"/>
    <dgm:cxn modelId="{40DD30B3-46EF-4B44-9BB4-CC19C3C14C0B}" srcId="{A5FF38DF-7C54-4AAB-87DB-C904ADD04138}" destId="{183B34AF-1B66-4A06-A6C5-C8783F2664C3}" srcOrd="3" destOrd="0" parTransId="{B8CAC255-955F-4BF4-B587-1F1541C4B2F0}" sibTransId="{80F5B496-AB66-4983-AAFF-8AE123980D2F}"/>
    <dgm:cxn modelId="{B5C3ACC1-5DF2-48F7-B7BE-DA8773374865}" srcId="{A5FF38DF-7C54-4AAB-87DB-C904ADD04138}" destId="{43A0DB6C-7E02-4F22-82DE-A7A3F6CDD350}" srcOrd="0" destOrd="0" parTransId="{DDFEE78F-DB14-4F92-9CDD-44579D90AC30}" sibTransId="{261F321C-474E-4F5E-BB85-42480A5AB62A}"/>
    <dgm:cxn modelId="{9105BEC7-398A-451D-9321-94468BE5D03C}" srcId="{A5FF38DF-7C54-4AAB-87DB-C904ADD04138}" destId="{4984793B-73CF-4C6F-9053-AFB3F4B284A1}" srcOrd="2" destOrd="0" parTransId="{4593BB8C-754C-4EE7-B5ED-EEF2E4052851}" sibTransId="{664AEFD7-0636-4A35-8C74-2AFD652E5666}"/>
    <dgm:cxn modelId="{E027C8C7-1925-458F-88A7-FAE241C081C1}" type="presOf" srcId="{43A0DB6C-7E02-4F22-82DE-A7A3F6CDD350}" destId="{E52EDA9C-F2FC-4116-8CCB-81E226550127}" srcOrd="0" destOrd="0" presId="urn:microsoft.com/office/officeart/2005/8/layout/process5"/>
    <dgm:cxn modelId="{EE0744C9-4734-477C-BA13-DD136D35BB37}" type="presOf" srcId="{261F321C-474E-4F5E-BB85-42480A5AB62A}" destId="{C8FBA199-F16E-450D-AD8C-0C369480FC89}" srcOrd="0" destOrd="0" presId="urn:microsoft.com/office/officeart/2005/8/layout/process5"/>
    <dgm:cxn modelId="{44C0D3E1-E7F7-463E-9C31-299ECBF122C9}" type="presOf" srcId="{F56D64D1-E8F8-44FF-BA10-A570BEECDF00}" destId="{730B409E-94DA-4F42-9D53-55CD72F7123E}" srcOrd="1" destOrd="0" presId="urn:microsoft.com/office/officeart/2005/8/layout/process5"/>
    <dgm:cxn modelId="{5E87D0ED-AF45-4D88-ACBF-D75D32B6F291}" type="presOf" srcId="{664AEFD7-0636-4A35-8C74-2AFD652E5666}" destId="{72DEBD57-92D3-4A55-B26B-9807F48592D0}" srcOrd="1" destOrd="0" presId="urn:microsoft.com/office/officeart/2005/8/layout/process5"/>
    <dgm:cxn modelId="{49687BF6-D2AA-481B-94E3-4D98D1FF0D71}" type="presOf" srcId="{80F5B496-AB66-4983-AAFF-8AE123980D2F}" destId="{4BCF41CE-FFB9-4093-8B3B-F8AC8B2D939E}" srcOrd="0" destOrd="0" presId="urn:microsoft.com/office/officeart/2005/8/layout/process5"/>
    <dgm:cxn modelId="{856C98A5-E680-4E4B-947C-DDAACE296C60}" type="presParOf" srcId="{02F2DFC1-BC4A-4B7C-9F44-0FFDDF4035EF}" destId="{E52EDA9C-F2FC-4116-8CCB-81E226550127}" srcOrd="0" destOrd="0" presId="urn:microsoft.com/office/officeart/2005/8/layout/process5"/>
    <dgm:cxn modelId="{FE3DF415-18C9-4489-82DD-0CCDF9ED6403}" type="presParOf" srcId="{02F2DFC1-BC4A-4B7C-9F44-0FFDDF4035EF}" destId="{C8FBA199-F16E-450D-AD8C-0C369480FC89}" srcOrd="1" destOrd="0" presId="urn:microsoft.com/office/officeart/2005/8/layout/process5"/>
    <dgm:cxn modelId="{7756C4DB-43C4-43D4-A45A-D8AEE407766C}" type="presParOf" srcId="{C8FBA199-F16E-450D-AD8C-0C369480FC89}" destId="{BCA42717-AFA0-403E-8273-BA79DA59B705}" srcOrd="0" destOrd="0" presId="urn:microsoft.com/office/officeart/2005/8/layout/process5"/>
    <dgm:cxn modelId="{67E34250-FA79-4210-AEA5-3C30F23BB966}" type="presParOf" srcId="{02F2DFC1-BC4A-4B7C-9F44-0FFDDF4035EF}" destId="{5483B3DC-CE53-4D7E-81F7-8DC2C379024A}" srcOrd="2" destOrd="0" presId="urn:microsoft.com/office/officeart/2005/8/layout/process5"/>
    <dgm:cxn modelId="{AF2C374D-0155-46C3-932C-0D7FBF5C8386}" type="presParOf" srcId="{02F2DFC1-BC4A-4B7C-9F44-0FFDDF4035EF}" destId="{3963D130-B753-449E-8CEC-D0457FF51A51}" srcOrd="3" destOrd="0" presId="urn:microsoft.com/office/officeart/2005/8/layout/process5"/>
    <dgm:cxn modelId="{04954862-F310-42B9-A45C-F03FA9BE45E3}" type="presParOf" srcId="{3963D130-B753-449E-8CEC-D0457FF51A51}" destId="{730B409E-94DA-4F42-9D53-55CD72F7123E}" srcOrd="0" destOrd="0" presId="urn:microsoft.com/office/officeart/2005/8/layout/process5"/>
    <dgm:cxn modelId="{C3741A23-7C41-43C5-A2C2-0B19B12FA0D3}" type="presParOf" srcId="{02F2DFC1-BC4A-4B7C-9F44-0FFDDF4035EF}" destId="{98596E94-7757-4025-96ED-582FA36772C2}" srcOrd="4" destOrd="0" presId="urn:microsoft.com/office/officeart/2005/8/layout/process5"/>
    <dgm:cxn modelId="{D8245D14-A6C2-40AC-9BC9-01A0F3F7A7E1}" type="presParOf" srcId="{02F2DFC1-BC4A-4B7C-9F44-0FFDDF4035EF}" destId="{B45FC878-4079-4A8E-A578-DE390E41E74B}" srcOrd="5" destOrd="0" presId="urn:microsoft.com/office/officeart/2005/8/layout/process5"/>
    <dgm:cxn modelId="{4312145F-CD0E-4224-8EF2-2D3BDFA7CE67}" type="presParOf" srcId="{B45FC878-4079-4A8E-A578-DE390E41E74B}" destId="{72DEBD57-92D3-4A55-B26B-9807F48592D0}" srcOrd="0" destOrd="0" presId="urn:microsoft.com/office/officeart/2005/8/layout/process5"/>
    <dgm:cxn modelId="{2950721E-2402-4AD6-94B3-7C7842933E67}" type="presParOf" srcId="{02F2DFC1-BC4A-4B7C-9F44-0FFDDF4035EF}" destId="{0F6A29CE-4D68-4B4C-A6A8-9BEC3E2F9471}" srcOrd="6" destOrd="0" presId="urn:microsoft.com/office/officeart/2005/8/layout/process5"/>
    <dgm:cxn modelId="{ECD51977-CFBF-4D1C-916C-8CACFE35B925}" type="presParOf" srcId="{02F2DFC1-BC4A-4B7C-9F44-0FFDDF4035EF}" destId="{4BCF41CE-FFB9-4093-8B3B-F8AC8B2D939E}" srcOrd="7" destOrd="0" presId="urn:microsoft.com/office/officeart/2005/8/layout/process5"/>
    <dgm:cxn modelId="{745838B9-43C1-409A-9372-4D3B78C381CE}" type="presParOf" srcId="{4BCF41CE-FFB9-4093-8B3B-F8AC8B2D939E}" destId="{73C5CD21-CFA5-4866-8386-277F5B4592DB}" srcOrd="0" destOrd="0" presId="urn:microsoft.com/office/officeart/2005/8/layout/process5"/>
    <dgm:cxn modelId="{88025DF5-AF58-41D7-815C-305633EF77F3}" type="presParOf" srcId="{02F2DFC1-BC4A-4B7C-9F44-0FFDDF4035EF}" destId="{15A85C8F-4AAC-4A84-8BFE-B3ADC423E32E}" srcOrd="8"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15EFA4F-EB1F-47D6-882D-65BDF0B68520}"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5CF67A18-2227-464D-A705-EEB39D90CECC}">
      <dgm:prSet phldrT="[Text]"/>
      <dgm:spPr/>
      <dgm:t>
        <a:bodyPr/>
        <a:lstStyle/>
        <a:p>
          <a:r>
            <a:rPr lang="fr-FR" noProof="0" dirty="0"/>
            <a:t>Evolution de la technologie </a:t>
          </a:r>
        </a:p>
        <a:p>
          <a:r>
            <a:rPr lang="fr-FR" noProof="0" dirty="0"/>
            <a:t>Evolution of </a:t>
          </a:r>
          <a:r>
            <a:rPr lang="fr-FR" noProof="0" dirty="0" err="1"/>
            <a:t>technology</a:t>
          </a:r>
          <a:endParaRPr lang="fr-FR" noProof="0" dirty="0"/>
        </a:p>
      </dgm:t>
    </dgm:pt>
    <dgm:pt modelId="{6508E2AD-1C8F-477E-88E5-639B2C19A7B3}" type="parTrans" cxnId="{69BE0F3B-2851-4E61-864D-F1F36DD09B9D}">
      <dgm:prSet/>
      <dgm:spPr/>
      <dgm:t>
        <a:bodyPr/>
        <a:lstStyle/>
        <a:p>
          <a:endParaRPr lang="en-US"/>
        </a:p>
      </dgm:t>
    </dgm:pt>
    <dgm:pt modelId="{0F4AAC75-0139-4608-9EFB-A0D04862DF84}" type="sibTrans" cxnId="{69BE0F3B-2851-4E61-864D-F1F36DD09B9D}">
      <dgm:prSet/>
      <dgm:spPr/>
      <dgm:t>
        <a:bodyPr/>
        <a:lstStyle/>
        <a:p>
          <a:endParaRPr lang="en-US"/>
        </a:p>
      </dgm:t>
    </dgm:pt>
    <dgm:pt modelId="{2ADD2641-5EB0-4207-BA0C-032A618E1F3D}">
      <dgm:prSet phldrT="[Text]"/>
      <dgm:spPr/>
      <dgm:t>
        <a:bodyPr/>
        <a:lstStyle/>
        <a:p>
          <a:r>
            <a:rPr lang="fr-FR" noProof="0" dirty="0"/>
            <a:t>Gestion des risques</a:t>
          </a:r>
        </a:p>
        <a:p>
          <a:r>
            <a:rPr lang="fr-FR" noProof="0" dirty="0"/>
            <a:t>Risk Management </a:t>
          </a:r>
        </a:p>
      </dgm:t>
    </dgm:pt>
    <dgm:pt modelId="{C7D08639-BF26-4F0B-A018-D11D827C5E1E}" type="parTrans" cxnId="{2E13F808-FE66-4BE2-8D5F-F21A007CA3FE}">
      <dgm:prSet/>
      <dgm:spPr/>
      <dgm:t>
        <a:bodyPr/>
        <a:lstStyle/>
        <a:p>
          <a:endParaRPr lang="en-US"/>
        </a:p>
      </dgm:t>
    </dgm:pt>
    <dgm:pt modelId="{7631E1C6-F56D-47BB-B312-D05F1675CBEF}" type="sibTrans" cxnId="{2E13F808-FE66-4BE2-8D5F-F21A007CA3FE}">
      <dgm:prSet/>
      <dgm:spPr/>
      <dgm:t>
        <a:bodyPr/>
        <a:lstStyle/>
        <a:p>
          <a:endParaRPr lang="en-US"/>
        </a:p>
      </dgm:t>
    </dgm:pt>
    <dgm:pt modelId="{F94AB991-F6D3-4314-9A5B-3DB6C49FD0B3}">
      <dgm:prSet phldrT="[Text]"/>
      <dgm:spPr/>
      <dgm:t>
        <a:bodyPr/>
        <a:lstStyle/>
        <a:p>
          <a:r>
            <a:rPr lang="fr-FR" noProof="0" dirty="0"/>
            <a:t>Erreurs de communication </a:t>
          </a:r>
        </a:p>
        <a:p>
          <a:r>
            <a:rPr lang="fr-FR" noProof="0" dirty="0"/>
            <a:t>Communication </a:t>
          </a:r>
          <a:r>
            <a:rPr lang="fr-FR" noProof="0" dirty="0" err="1"/>
            <a:t>errors</a:t>
          </a:r>
          <a:endParaRPr lang="fr-FR" noProof="0" dirty="0"/>
        </a:p>
      </dgm:t>
    </dgm:pt>
    <dgm:pt modelId="{53149A66-FD4A-42E1-835F-F2DB456E2A1C}" type="parTrans" cxnId="{5921562E-DA33-4B90-A590-76A88A338F2D}">
      <dgm:prSet/>
      <dgm:spPr/>
      <dgm:t>
        <a:bodyPr/>
        <a:lstStyle/>
        <a:p>
          <a:endParaRPr lang="en-US"/>
        </a:p>
      </dgm:t>
    </dgm:pt>
    <dgm:pt modelId="{DBC28D91-93EC-497C-902B-1ACA3AAEFC9F}" type="sibTrans" cxnId="{5921562E-DA33-4B90-A590-76A88A338F2D}">
      <dgm:prSet/>
      <dgm:spPr/>
      <dgm:t>
        <a:bodyPr/>
        <a:lstStyle/>
        <a:p>
          <a:endParaRPr lang="en-US"/>
        </a:p>
      </dgm:t>
    </dgm:pt>
    <dgm:pt modelId="{5C61CEBA-4F0D-4991-88B5-AC9C4428146F}">
      <dgm:prSet phldrT="[Text]"/>
      <dgm:spPr/>
      <dgm:t>
        <a:bodyPr/>
        <a:lstStyle/>
        <a:p>
          <a:r>
            <a:rPr lang="fr-FR" noProof="0" dirty="0"/>
            <a:t>Dérive d es objectifs</a:t>
          </a:r>
        </a:p>
        <a:p>
          <a:r>
            <a:rPr lang="fr-FR" noProof="0" dirty="0"/>
            <a:t>Goal Drift</a:t>
          </a:r>
        </a:p>
      </dgm:t>
    </dgm:pt>
    <dgm:pt modelId="{BCEAB267-BC79-4149-BAAC-917EAC4A190E}" type="parTrans" cxnId="{ACC890A5-32E9-4984-8EB3-9C6630962AB4}">
      <dgm:prSet/>
      <dgm:spPr/>
      <dgm:t>
        <a:bodyPr/>
        <a:lstStyle/>
        <a:p>
          <a:endParaRPr lang="en-US"/>
        </a:p>
      </dgm:t>
    </dgm:pt>
    <dgm:pt modelId="{42B5CE3B-C69E-460F-89B9-B3443BC02594}" type="sibTrans" cxnId="{ACC890A5-32E9-4984-8EB3-9C6630962AB4}">
      <dgm:prSet/>
      <dgm:spPr/>
      <dgm:t>
        <a:bodyPr/>
        <a:lstStyle/>
        <a:p>
          <a:endParaRPr lang="en-US"/>
        </a:p>
      </dgm:t>
    </dgm:pt>
    <dgm:pt modelId="{10AD2675-D072-4FDB-A7D1-E78C99A5E1B3}">
      <dgm:prSet phldrT="[Text]"/>
      <dgm:spPr/>
      <dgm:t>
        <a:bodyPr/>
        <a:lstStyle/>
        <a:p>
          <a:r>
            <a:rPr lang="en-US" dirty="0"/>
            <a:t>Temps et budget</a:t>
          </a:r>
        </a:p>
        <a:p>
          <a:r>
            <a:rPr lang="en-US" dirty="0"/>
            <a:t>Time and budget</a:t>
          </a:r>
        </a:p>
      </dgm:t>
    </dgm:pt>
    <dgm:pt modelId="{B232C2C1-603A-4DC0-A8AD-F8C778FFC7C7}" type="parTrans" cxnId="{3C9A3DFF-A7B2-419B-9963-29908D0E609E}">
      <dgm:prSet/>
      <dgm:spPr/>
      <dgm:t>
        <a:bodyPr/>
        <a:lstStyle/>
        <a:p>
          <a:endParaRPr lang="en-US"/>
        </a:p>
      </dgm:t>
    </dgm:pt>
    <dgm:pt modelId="{84E453F2-D08E-416E-A6AA-996D0DE87C73}" type="sibTrans" cxnId="{3C9A3DFF-A7B2-419B-9963-29908D0E609E}">
      <dgm:prSet/>
      <dgm:spPr/>
      <dgm:t>
        <a:bodyPr/>
        <a:lstStyle/>
        <a:p>
          <a:endParaRPr lang="en-US"/>
        </a:p>
      </dgm:t>
    </dgm:pt>
    <dgm:pt modelId="{31BDB735-CE4A-4A74-90B1-B03C94BE3BA8}" type="pres">
      <dgm:prSet presAssocID="{115EFA4F-EB1F-47D6-882D-65BDF0B68520}" presName="diagram" presStyleCnt="0">
        <dgm:presLayoutVars>
          <dgm:dir/>
          <dgm:resizeHandles val="exact"/>
        </dgm:presLayoutVars>
      </dgm:prSet>
      <dgm:spPr/>
    </dgm:pt>
    <dgm:pt modelId="{B6088FD3-DAE7-4F73-835D-D1AAEAD7B0E7}" type="pres">
      <dgm:prSet presAssocID="{5CF67A18-2227-464D-A705-EEB39D90CECC}" presName="node" presStyleLbl="node1" presStyleIdx="0" presStyleCnt="5">
        <dgm:presLayoutVars>
          <dgm:bulletEnabled val="1"/>
        </dgm:presLayoutVars>
      </dgm:prSet>
      <dgm:spPr/>
    </dgm:pt>
    <dgm:pt modelId="{6D62A5F1-3823-45A7-B534-7444B94E8B3C}" type="pres">
      <dgm:prSet presAssocID="{0F4AAC75-0139-4608-9EFB-A0D04862DF84}" presName="sibTrans" presStyleCnt="0"/>
      <dgm:spPr/>
    </dgm:pt>
    <dgm:pt modelId="{4001113E-C519-4D6B-B407-D8190671D18B}" type="pres">
      <dgm:prSet presAssocID="{2ADD2641-5EB0-4207-BA0C-032A618E1F3D}" presName="node" presStyleLbl="node1" presStyleIdx="1" presStyleCnt="5">
        <dgm:presLayoutVars>
          <dgm:bulletEnabled val="1"/>
        </dgm:presLayoutVars>
      </dgm:prSet>
      <dgm:spPr/>
    </dgm:pt>
    <dgm:pt modelId="{93F7F345-0436-44E2-B93D-22228B9FEB16}" type="pres">
      <dgm:prSet presAssocID="{7631E1C6-F56D-47BB-B312-D05F1675CBEF}" presName="sibTrans" presStyleCnt="0"/>
      <dgm:spPr/>
    </dgm:pt>
    <dgm:pt modelId="{B1DFD9C0-B7D2-4C0D-A7FE-719A0958AC43}" type="pres">
      <dgm:prSet presAssocID="{F94AB991-F6D3-4314-9A5B-3DB6C49FD0B3}" presName="node" presStyleLbl="node1" presStyleIdx="2" presStyleCnt="5">
        <dgm:presLayoutVars>
          <dgm:bulletEnabled val="1"/>
        </dgm:presLayoutVars>
      </dgm:prSet>
      <dgm:spPr/>
    </dgm:pt>
    <dgm:pt modelId="{9082DB07-6796-4FCF-A7D3-CE758EE57EAA}" type="pres">
      <dgm:prSet presAssocID="{DBC28D91-93EC-497C-902B-1ACA3AAEFC9F}" presName="sibTrans" presStyleCnt="0"/>
      <dgm:spPr/>
    </dgm:pt>
    <dgm:pt modelId="{55A477C8-486A-4608-AEA6-DAD1E5F7A54F}" type="pres">
      <dgm:prSet presAssocID="{5C61CEBA-4F0D-4991-88B5-AC9C4428146F}" presName="node" presStyleLbl="node1" presStyleIdx="3" presStyleCnt="5" custLinFactNeighborX="-6812" custLinFactNeighborY="-2685">
        <dgm:presLayoutVars>
          <dgm:bulletEnabled val="1"/>
        </dgm:presLayoutVars>
      </dgm:prSet>
      <dgm:spPr/>
    </dgm:pt>
    <dgm:pt modelId="{5A1580E4-0C18-46A1-8E91-1D5CD835D7E0}" type="pres">
      <dgm:prSet presAssocID="{42B5CE3B-C69E-460F-89B9-B3443BC02594}" presName="sibTrans" presStyleCnt="0"/>
      <dgm:spPr/>
    </dgm:pt>
    <dgm:pt modelId="{D190C9CC-3B24-4216-ACCC-5E5554C46A2B}" type="pres">
      <dgm:prSet presAssocID="{10AD2675-D072-4FDB-A7D1-E78C99A5E1B3}" presName="node" presStyleLbl="node1" presStyleIdx="4" presStyleCnt="5">
        <dgm:presLayoutVars>
          <dgm:bulletEnabled val="1"/>
        </dgm:presLayoutVars>
      </dgm:prSet>
      <dgm:spPr/>
    </dgm:pt>
  </dgm:ptLst>
  <dgm:cxnLst>
    <dgm:cxn modelId="{A9CB7405-6DF8-43F1-A65B-2507312A0747}" type="presOf" srcId="{5C61CEBA-4F0D-4991-88B5-AC9C4428146F}" destId="{55A477C8-486A-4608-AEA6-DAD1E5F7A54F}" srcOrd="0" destOrd="0" presId="urn:microsoft.com/office/officeart/2005/8/layout/default"/>
    <dgm:cxn modelId="{2E13F808-FE66-4BE2-8D5F-F21A007CA3FE}" srcId="{115EFA4F-EB1F-47D6-882D-65BDF0B68520}" destId="{2ADD2641-5EB0-4207-BA0C-032A618E1F3D}" srcOrd="1" destOrd="0" parTransId="{C7D08639-BF26-4F0B-A018-D11D827C5E1E}" sibTransId="{7631E1C6-F56D-47BB-B312-D05F1675CBEF}"/>
    <dgm:cxn modelId="{5921562E-DA33-4B90-A590-76A88A338F2D}" srcId="{115EFA4F-EB1F-47D6-882D-65BDF0B68520}" destId="{F94AB991-F6D3-4314-9A5B-3DB6C49FD0B3}" srcOrd="2" destOrd="0" parTransId="{53149A66-FD4A-42E1-835F-F2DB456E2A1C}" sibTransId="{DBC28D91-93EC-497C-902B-1ACA3AAEFC9F}"/>
    <dgm:cxn modelId="{69BE0F3B-2851-4E61-864D-F1F36DD09B9D}" srcId="{115EFA4F-EB1F-47D6-882D-65BDF0B68520}" destId="{5CF67A18-2227-464D-A705-EEB39D90CECC}" srcOrd="0" destOrd="0" parTransId="{6508E2AD-1C8F-477E-88E5-639B2C19A7B3}" sibTransId="{0F4AAC75-0139-4608-9EFB-A0D04862DF84}"/>
    <dgm:cxn modelId="{7231E465-4F8B-4EC4-8CC0-1671FB26FDE8}" type="presOf" srcId="{10AD2675-D072-4FDB-A7D1-E78C99A5E1B3}" destId="{D190C9CC-3B24-4216-ACCC-5E5554C46A2B}" srcOrd="0" destOrd="0" presId="urn:microsoft.com/office/officeart/2005/8/layout/default"/>
    <dgm:cxn modelId="{ED8F0268-E701-4AC3-95CF-C631D1CED599}" type="presOf" srcId="{115EFA4F-EB1F-47D6-882D-65BDF0B68520}" destId="{31BDB735-CE4A-4A74-90B1-B03C94BE3BA8}" srcOrd="0" destOrd="0" presId="urn:microsoft.com/office/officeart/2005/8/layout/default"/>
    <dgm:cxn modelId="{01544752-7799-4C4A-AE00-7961B3BE3F06}" type="presOf" srcId="{2ADD2641-5EB0-4207-BA0C-032A618E1F3D}" destId="{4001113E-C519-4D6B-B407-D8190671D18B}" srcOrd="0" destOrd="0" presId="urn:microsoft.com/office/officeart/2005/8/layout/default"/>
    <dgm:cxn modelId="{55FCEE84-7766-4173-8F91-3EA7F35FE1F4}" type="presOf" srcId="{5CF67A18-2227-464D-A705-EEB39D90CECC}" destId="{B6088FD3-DAE7-4F73-835D-D1AAEAD7B0E7}" srcOrd="0" destOrd="0" presId="urn:microsoft.com/office/officeart/2005/8/layout/default"/>
    <dgm:cxn modelId="{ACC890A5-32E9-4984-8EB3-9C6630962AB4}" srcId="{115EFA4F-EB1F-47D6-882D-65BDF0B68520}" destId="{5C61CEBA-4F0D-4991-88B5-AC9C4428146F}" srcOrd="3" destOrd="0" parTransId="{BCEAB267-BC79-4149-BAAC-917EAC4A190E}" sibTransId="{42B5CE3B-C69E-460F-89B9-B3443BC02594}"/>
    <dgm:cxn modelId="{F0618BAE-0F86-4932-BECA-87078F664524}" type="presOf" srcId="{F94AB991-F6D3-4314-9A5B-3DB6C49FD0B3}" destId="{B1DFD9C0-B7D2-4C0D-A7FE-719A0958AC43}" srcOrd="0" destOrd="0" presId="urn:microsoft.com/office/officeart/2005/8/layout/default"/>
    <dgm:cxn modelId="{3C9A3DFF-A7B2-419B-9963-29908D0E609E}" srcId="{115EFA4F-EB1F-47D6-882D-65BDF0B68520}" destId="{10AD2675-D072-4FDB-A7D1-E78C99A5E1B3}" srcOrd="4" destOrd="0" parTransId="{B232C2C1-603A-4DC0-A8AD-F8C778FFC7C7}" sibTransId="{84E453F2-D08E-416E-A6AA-996D0DE87C73}"/>
    <dgm:cxn modelId="{D3BA06FA-E7CF-47F9-B5C9-2053BDC341DE}" type="presParOf" srcId="{31BDB735-CE4A-4A74-90B1-B03C94BE3BA8}" destId="{B6088FD3-DAE7-4F73-835D-D1AAEAD7B0E7}" srcOrd="0" destOrd="0" presId="urn:microsoft.com/office/officeart/2005/8/layout/default"/>
    <dgm:cxn modelId="{3D7A8DEC-2939-4B3C-98E8-8D10EB498C5A}" type="presParOf" srcId="{31BDB735-CE4A-4A74-90B1-B03C94BE3BA8}" destId="{6D62A5F1-3823-45A7-B534-7444B94E8B3C}" srcOrd="1" destOrd="0" presId="urn:microsoft.com/office/officeart/2005/8/layout/default"/>
    <dgm:cxn modelId="{761D304D-E712-4BB8-8F48-FE94FCC26447}" type="presParOf" srcId="{31BDB735-CE4A-4A74-90B1-B03C94BE3BA8}" destId="{4001113E-C519-4D6B-B407-D8190671D18B}" srcOrd="2" destOrd="0" presId="urn:microsoft.com/office/officeart/2005/8/layout/default"/>
    <dgm:cxn modelId="{222869D6-68A7-4957-99E2-DA1518188DD8}" type="presParOf" srcId="{31BDB735-CE4A-4A74-90B1-B03C94BE3BA8}" destId="{93F7F345-0436-44E2-B93D-22228B9FEB16}" srcOrd="3" destOrd="0" presId="urn:microsoft.com/office/officeart/2005/8/layout/default"/>
    <dgm:cxn modelId="{6253032D-1A80-4B18-8DFF-ECA197A0B534}" type="presParOf" srcId="{31BDB735-CE4A-4A74-90B1-B03C94BE3BA8}" destId="{B1DFD9C0-B7D2-4C0D-A7FE-719A0958AC43}" srcOrd="4" destOrd="0" presId="urn:microsoft.com/office/officeart/2005/8/layout/default"/>
    <dgm:cxn modelId="{FCD22BF5-311F-4E66-946C-22FC9FCEA771}" type="presParOf" srcId="{31BDB735-CE4A-4A74-90B1-B03C94BE3BA8}" destId="{9082DB07-6796-4FCF-A7D3-CE758EE57EAA}" srcOrd="5" destOrd="0" presId="urn:microsoft.com/office/officeart/2005/8/layout/default"/>
    <dgm:cxn modelId="{25ABB46B-0953-41AF-B9FF-925EBE797915}" type="presParOf" srcId="{31BDB735-CE4A-4A74-90B1-B03C94BE3BA8}" destId="{55A477C8-486A-4608-AEA6-DAD1E5F7A54F}" srcOrd="6" destOrd="0" presId="urn:microsoft.com/office/officeart/2005/8/layout/default"/>
    <dgm:cxn modelId="{28AA8C47-B96B-4B0C-BB19-B1CAA5655AF4}" type="presParOf" srcId="{31BDB735-CE4A-4A74-90B1-B03C94BE3BA8}" destId="{5A1580E4-0C18-46A1-8E91-1D5CD835D7E0}" srcOrd="7" destOrd="0" presId="urn:microsoft.com/office/officeart/2005/8/layout/default"/>
    <dgm:cxn modelId="{D491792D-3929-43F3-A09E-963AADEAF702}" type="presParOf" srcId="{31BDB735-CE4A-4A74-90B1-B03C94BE3BA8}" destId="{D190C9CC-3B24-4216-ACCC-5E5554C46A2B}"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2EDA9C-F2FC-4116-8CCB-81E226550127}">
      <dsp:nvSpPr>
        <dsp:cNvPr id="0" name=""/>
        <dsp:cNvSpPr/>
      </dsp:nvSpPr>
      <dsp:spPr>
        <a:xfrm>
          <a:off x="930775" y="383128"/>
          <a:ext cx="2413122" cy="144787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fr-FR" sz="2800" b="1" kern="1200" noProof="0" dirty="0">
              <a:solidFill>
                <a:schemeClr val="bg1"/>
              </a:solidFill>
            </a:rPr>
            <a:t>Initiation</a:t>
          </a:r>
          <a:r>
            <a:rPr lang="fr-FR" sz="1800" b="1" kern="1200" noProof="0" dirty="0">
              <a:solidFill>
                <a:srgbClr val="FF0000"/>
              </a:solidFill>
            </a:rPr>
            <a:t>. </a:t>
          </a:r>
        </a:p>
        <a:p>
          <a:pPr marL="0" lvl="0" indent="0" algn="ctr" defTabSz="1244600">
            <a:lnSpc>
              <a:spcPct val="90000"/>
            </a:lnSpc>
            <a:spcBef>
              <a:spcPct val="0"/>
            </a:spcBef>
            <a:spcAft>
              <a:spcPct val="35000"/>
            </a:spcAft>
            <a:buNone/>
          </a:pPr>
          <a:r>
            <a:rPr lang="fr-FR" sz="1800" kern="1200" noProof="0" dirty="0"/>
            <a:t>Déterminer le besoin et évaluer la viabilité</a:t>
          </a:r>
        </a:p>
        <a:p>
          <a:pPr marL="0" lvl="0" indent="0" algn="ctr" defTabSz="1244600">
            <a:lnSpc>
              <a:spcPct val="90000"/>
            </a:lnSpc>
            <a:spcBef>
              <a:spcPct val="0"/>
            </a:spcBef>
            <a:spcAft>
              <a:spcPct val="35000"/>
            </a:spcAft>
            <a:buNone/>
          </a:pPr>
          <a:r>
            <a:rPr lang="en-US" sz="1800" kern="1200" dirty="0"/>
            <a:t>Determine the need and assess viability</a:t>
          </a:r>
          <a:endParaRPr lang="fr-FR" sz="1800" kern="1200" noProof="0" dirty="0"/>
        </a:p>
      </dsp:txBody>
      <dsp:txXfrm>
        <a:off x="973182" y="425535"/>
        <a:ext cx="2328308" cy="1363059"/>
      </dsp:txXfrm>
    </dsp:sp>
    <dsp:sp modelId="{C8FBA199-F16E-450D-AD8C-0C369480FC89}">
      <dsp:nvSpPr>
        <dsp:cNvPr id="0" name=""/>
        <dsp:cNvSpPr/>
      </dsp:nvSpPr>
      <dsp:spPr>
        <a:xfrm>
          <a:off x="3556252" y="807838"/>
          <a:ext cx="511581" cy="59845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3556252" y="927529"/>
        <a:ext cx="358107" cy="359072"/>
      </dsp:txXfrm>
    </dsp:sp>
    <dsp:sp modelId="{5483B3DC-CE53-4D7E-81F7-8DC2C379024A}">
      <dsp:nvSpPr>
        <dsp:cNvPr id="0" name=""/>
        <dsp:cNvSpPr/>
      </dsp:nvSpPr>
      <dsp:spPr>
        <a:xfrm>
          <a:off x="4309146" y="716"/>
          <a:ext cx="2413122" cy="221269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fr-FR" sz="2400" b="1" kern="1200" noProof="0" dirty="0">
              <a:solidFill>
                <a:schemeClr val="bg1"/>
              </a:solidFill>
            </a:rPr>
            <a:t>Planning</a:t>
          </a:r>
          <a:endParaRPr lang="fr-FR" sz="1800" b="1" kern="1200" noProof="0" dirty="0">
            <a:solidFill>
              <a:srgbClr val="FF0000"/>
            </a:solidFill>
          </a:endParaRPr>
        </a:p>
        <a:p>
          <a:pPr marL="0" lvl="0" indent="0" algn="ctr" defTabSz="1066800">
            <a:lnSpc>
              <a:spcPct val="90000"/>
            </a:lnSpc>
            <a:spcBef>
              <a:spcPct val="0"/>
            </a:spcBef>
            <a:spcAft>
              <a:spcPct val="35000"/>
            </a:spcAft>
            <a:buNone/>
          </a:pPr>
          <a:r>
            <a:rPr lang="fr-FR" sz="1800" kern="1200" noProof="0" dirty="0"/>
            <a:t>Déterminer le budget, définir les risques et établir les objectifs clairs </a:t>
          </a:r>
          <a:r>
            <a:rPr lang="en-US" sz="1800" kern="1200" noProof="0" dirty="0"/>
            <a:t>
Determine the budget, define the risks and establish clear objectives</a:t>
          </a:r>
          <a:endParaRPr lang="fr-FR" sz="1800" kern="1200" noProof="0" dirty="0"/>
        </a:p>
      </dsp:txBody>
      <dsp:txXfrm>
        <a:off x="4373954" y="65524"/>
        <a:ext cx="2283506" cy="2083081"/>
      </dsp:txXfrm>
    </dsp:sp>
    <dsp:sp modelId="{3963D130-B753-449E-8CEC-D0457FF51A51}">
      <dsp:nvSpPr>
        <dsp:cNvPr id="0" name=""/>
        <dsp:cNvSpPr/>
      </dsp:nvSpPr>
      <dsp:spPr>
        <a:xfrm>
          <a:off x="6934623" y="807838"/>
          <a:ext cx="511581" cy="59845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6934623" y="927529"/>
        <a:ext cx="358107" cy="359072"/>
      </dsp:txXfrm>
    </dsp:sp>
    <dsp:sp modelId="{98596E94-7757-4025-96ED-582FA36772C2}">
      <dsp:nvSpPr>
        <dsp:cNvPr id="0" name=""/>
        <dsp:cNvSpPr/>
      </dsp:nvSpPr>
      <dsp:spPr>
        <a:xfrm>
          <a:off x="7687517" y="103826"/>
          <a:ext cx="2413122" cy="200647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fr-FR" sz="2400" b="1" kern="1200" noProof="0" dirty="0">
              <a:solidFill>
                <a:schemeClr val="bg1"/>
              </a:solidFill>
            </a:rPr>
            <a:t>Réalisation.</a:t>
          </a:r>
          <a:r>
            <a:rPr lang="en-US" sz="2400" kern="1200" noProof="0" dirty="0"/>
            <a:t> Realization.</a:t>
          </a:r>
          <a:endParaRPr lang="fr-FR" sz="2400" b="1" kern="1200" noProof="0" dirty="0">
            <a:solidFill>
              <a:schemeClr val="bg1"/>
            </a:solidFill>
          </a:endParaRPr>
        </a:p>
        <a:p>
          <a:pPr marL="0" lvl="0" indent="0" algn="ctr" defTabSz="1066800">
            <a:lnSpc>
              <a:spcPct val="90000"/>
            </a:lnSpc>
            <a:spcBef>
              <a:spcPct val="0"/>
            </a:spcBef>
            <a:spcAft>
              <a:spcPct val="35000"/>
            </a:spcAft>
            <a:buNone/>
          </a:pPr>
          <a:r>
            <a:rPr lang="fr-FR" sz="1800" kern="1200" noProof="0" dirty="0"/>
            <a:t>Créer les livrables, déléguer les taches et maintenir une communication transparente </a:t>
          </a:r>
          <a:r>
            <a:rPr lang="en-US" sz="1800" kern="1200" noProof="0" dirty="0"/>
            <a:t>
Create deliverables, delegate tasks, and maintain transparent communication</a:t>
          </a:r>
          <a:endParaRPr lang="fr-FR" sz="1800" kern="1200" noProof="0" dirty="0"/>
        </a:p>
      </dsp:txBody>
      <dsp:txXfrm>
        <a:off x="7746285" y="162594"/>
        <a:ext cx="2295586" cy="1888941"/>
      </dsp:txXfrm>
    </dsp:sp>
    <dsp:sp modelId="{B45FC878-4079-4A8E-A578-DE390E41E74B}">
      <dsp:nvSpPr>
        <dsp:cNvPr id="0" name=""/>
        <dsp:cNvSpPr/>
      </dsp:nvSpPr>
      <dsp:spPr>
        <a:xfrm rot="6643535">
          <a:off x="8015711" y="2329231"/>
          <a:ext cx="605408" cy="59845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endParaRPr lang="en-US" sz="3000" kern="1200"/>
        </a:p>
      </dsp:txBody>
      <dsp:txXfrm rot="-5400000">
        <a:off x="8170647" y="2331563"/>
        <a:ext cx="359072" cy="425872"/>
      </dsp:txXfrm>
    </dsp:sp>
    <dsp:sp modelId="{0F6A29CE-4D68-4B4C-A6A8-9BEC3E2F9471}">
      <dsp:nvSpPr>
        <dsp:cNvPr id="0" name=""/>
        <dsp:cNvSpPr/>
      </dsp:nvSpPr>
      <dsp:spPr>
        <a:xfrm>
          <a:off x="5211823" y="3178663"/>
          <a:ext cx="4888816" cy="239970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b="1" kern="1200" noProof="0" dirty="0">
              <a:solidFill>
                <a:schemeClr val="bg1"/>
              </a:solidFill>
            </a:rPr>
            <a:t>Suivi et Contrôle Monitoring and Control </a:t>
          </a:r>
          <a:r>
            <a:rPr lang="en-US" sz="1800" b="1" kern="1200" noProof="0" dirty="0">
              <a:solidFill>
                <a:schemeClr val="bg1"/>
              </a:solidFill>
            </a:rPr>
            <a:t>
Track the team's progress and monitor the project with the right software</a:t>
          </a:r>
          <a:endParaRPr lang="fr-FR" sz="1800" b="1" kern="1200" noProof="0" dirty="0">
            <a:solidFill>
              <a:schemeClr val="bg1"/>
            </a:solidFill>
          </a:endParaRPr>
        </a:p>
        <a:p>
          <a:pPr marL="0" lvl="0" indent="0" algn="ctr" defTabSz="800100">
            <a:lnSpc>
              <a:spcPct val="90000"/>
            </a:lnSpc>
            <a:spcBef>
              <a:spcPct val="0"/>
            </a:spcBef>
            <a:spcAft>
              <a:spcPct val="35000"/>
            </a:spcAft>
            <a:buNone/>
          </a:pPr>
          <a:r>
            <a:rPr lang="fr-FR" sz="1800" kern="1200" noProof="0" dirty="0">
              <a:solidFill>
                <a:schemeClr val="bg1"/>
              </a:solidFill>
            </a:rPr>
            <a:t>Suivre la progression de l’équipe et surveiller le projet avec un logiciel adéquat </a:t>
          </a:r>
        </a:p>
      </dsp:txBody>
      <dsp:txXfrm>
        <a:off x="5282108" y="3248948"/>
        <a:ext cx="4748246" cy="2259135"/>
      </dsp:txXfrm>
    </dsp:sp>
    <dsp:sp modelId="{4BCF41CE-FFB9-4093-8B3B-F8AC8B2D939E}">
      <dsp:nvSpPr>
        <dsp:cNvPr id="0" name=""/>
        <dsp:cNvSpPr/>
      </dsp:nvSpPr>
      <dsp:spPr>
        <a:xfrm rot="10907628">
          <a:off x="2830265" y="3952891"/>
          <a:ext cx="1740070" cy="59845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rot="10800000">
        <a:off x="3009757" y="4075392"/>
        <a:ext cx="1560534" cy="359072"/>
      </dsp:txXfrm>
    </dsp:sp>
    <dsp:sp modelId="{15A85C8F-4AAC-4A84-8BFE-B3ADC423E32E}">
      <dsp:nvSpPr>
        <dsp:cNvPr id="0" name=""/>
        <dsp:cNvSpPr/>
      </dsp:nvSpPr>
      <dsp:spPr>
        <a:xfrm>
          <a:off x="0" y="3445028"/>
          <a:ext cx="1930280" cy="144787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fr-FR" sz="2800" b="1" kern="1200" noProof="0" dirty="0">
              <a:solidFill>
                <a:schemeClr val="bg1"/>
              </a:solidFill>
            </a:rPr>
            <a:t>Clôture</a:t>
          </a:r>
          <a:r>
            <a:rPr lang="fr-FR" sz="2400" kern="1200" noProof="0" dirty="0">
              <a:solidFill>
                <a:srgbClr val="FF0000"/>
              </a:solidFill>
            </a:rPr>
            <a:t> </a:t>
          </a:r>
        </a:p>
        <a:p>
          <a:pPr marL="0" lvl="0" indent="0" algn="ctr" defTabSz="1244600">
            <a:lnSpc>
              <a:spcPct val="90000"/>
            </a:lnSpc>
            <a:spcBef>
              <a:spcPct val="0"/>
            </a:spcBef>
            <a:spcAft>
              <a:spcPct val="35000"/>
            </a:spcAft>
            <a:buNone/>
          </a:pPr>
          <a:r>
            <a:rPr lang="fr-FR" sz="2400" kern="1200" noProof="0" dirty="0"/>
            <a:t>Faire le bilan de réussite et des échec </a:t>
          </a:r>
        </a:p>
      </dsp:txBody>
      <dsp:txXfrm>
        <a:off x="42407" y="3487435"/>
        <a:ext cx="1845466" cy="136305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088FD3-DAE7-4F73-835D-D1AAEAD7B0E7}">
      <dsp:nvSpPr>
        <dsp:cNvPr id="0" name=""/>
        <dsp:cNvSpPr/>
      </dsp:nvSpPr>
      <dsp:spPr>
        <a:xfrm>
          <a:off x="0" y="347525"/>
          <a:ext cx="3548062" cy="212883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fr-FR" sz="3000" kern="1200" noProof="0" dirty="0"/>
            <a:t>Evolution de la technologie </a:t>
          </a:r>
        </a:p>
        <a:p>
          <a:pPr marL="0" lvl="0" indent="0" algn="ctr" defTabSz="1333500">
            <a:lnSpc>
              <a:spcPct val="90000"/>
            </a:lnSpc>
            <a:spcBef>
              <a:spcPct val="0"/>
            </a:spcBef>
            <a:spcAft>
              <a:spcPct val="35000"/>
            </a:spcAft>
            <a:buNone/>
          </a:pPr>
          <a:r>
            <a:rPr lang="fr-FR" sz="3000" kern="1200" noProof="0" dirty="0"/>
            <a:t>Evolution of </a:t>
          </a:r>
          <a:r>
            <a:rPr lang="fr-FR" sz="3000" kern="1200" noProof="0" dirty="0" err="1"/>
            <a:t>technology</a:t>
          </a:r>
          <a:endParaRPr lang="fr-FR" sz="3000" kern="1200" noProof="0" dirty="0"/>
        </a:p>
      </dsp:txBody>
      <dsp:txXfrm>
        <a:off x="0" y="347525"/>
        <a:ext cx="3548062" cy="2128837"/>
      </dsp:txXfrm>
    </dsp:sp>
    <dsp:sp modelId="{4001113E-C519-4D6B-B407-D8190671D18B}">
      <dsp:nvSpPr>
        <dsp:cNvPr id="0" name=""/>
        <dsp:cNvSpPr/>
      </dsp:nvSpPr>
      <dsp:spPr>
        <a:xfrm>
          <a:off x="3902869" y="347525"/>
          <a:ext cx="3548062" cy="212883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fr-FR" sz="3000" kern="1200" noProof="0" dirty="0"/>
            <a:t>Gestion des risques</a:t>
          </a:r>
        </a:p>
        <a:p>
          <a:pPr marL="0" lvl="0" indent="0" algn="ctr" defTabSz="1333500">
            <a:lnSpc>
              <a:spcPct val="90000"/>
            </a:lnSpc>
            <a:spcBef>
              <a:spcPct val="0"/>
            </a:spcBef>
            <a:spcAft>
              <a:spcPct val="35000"/>
            </a:spcAft>
            <a:buNone/>
          </a:pPr>
          <a:r>
            <a:rPr lang="fr-FR" sz="3000" kern="1200" noProof="0" dirty="0"/>
            <a:t>Risk Management </a:t>
          </a:r>
        </a:p>
      </dsp:txBody>
      <dsp:txXfrm>
        <a:off x="3902869" y="347525"/>
        <a:ext cx="3548062" cy="2128837"/>
      </dsp:txXfrm>
    </dsp:sp>
    <dsp:sp modelId="{B1DFD9C0-B7D2-4C0D-A7FE-719A0958AC43}">
      <dsp:nvSpPr>
        <dsp:cNvPr id="0" name=""/>
        <dsp:cNvSpPr/>
      </dsp:nvSpPr>
      <dsp:spPr>
        <a:xfrm>
          <a:off x="7805738" y="347525"/>
          <a:ext cx="3548062" cy="212883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fr-FR" sz="3000" kern="1200" noProof="0" dirty="0"/>
            <a:t>Erreurs de communication </a:t>
          </a:r>
        </a:p>
        <a:p>
          <a:pPr marL="0" lvl="0" indent="0" algn="ctr" defTabSz="1333500">
            <a:lnSpc>
              <a:spcPct val="90000"/>
            </a:lnSpc>
            <a:spcBef>
              <a:spcPct val="0"/>
            </a:spcBef>
            <a:spcAft>
              <a:spcPct val="35000"/>
            </a:spcAft>
            <a:buNone/>
          </a:pPr>
          <a:r>
            <a:rPr lang="fr-FR" sz="3000" kern="1200" noProof="0" dirty="0"/>
            <a:t>Communication </a:t>
          </a:r>
          <a:r>
            <a:rPr lang="fr-FR" sz="3000" kern="1200" noProof="0" dirty="0" err="1"/>
            <a:t>errors</a:t>
          </a:r>
          <a:endParaRPr lang="fr-FR" sz="3000" kern="1200" noProof="0" dirty="0"/>
        </a:p>
      </dsp:txBody>
      <dsp:txXfrm>
        <a:off x="7805738" y="347525"/>
        <a:ext cx="3548062" cy="2128837"/>
      </dsp:txXfrm>
    </dsp:sp>
    <dsp:sp modelId="{55A477C8-486A-4608-AEA6-DAD1E5F7A54F}">
      <dsp:nvSpPr>
        <dsp:cNvPr id="0" name=""/>
        <dsp:cNvSpPr/>
      </dsp:nvSpPr>
      <dsp:spPr>
        <a:xfrm>
          <a:off x="1709740" y="2774010"/>
          <a:ext cx="3548062" cy="212883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fr-FR" sz="3000" kern="1200" noProof="0" dirty="0"/>
            <a:t>Dérive d es objectifs</a:t>
          </a:r>
        </a:p>
        <a:p>
          <a:pPr marL="0" lvl="0" indent="0" algn="ctr" defTabSz="1333500">
            <a:lnSpc>
              <a:spcPct val="90000"/>
            </a:lnSpc>
            <a:spcBef>
              <a:spcPct val="0"/>
            </a:spcBef>
            <a:spcAft>
              <a:spcPct val="35000"/>
            </a:spcAft>
            <a:buNone/>
          </a:pPr>
          <a:r>
            <a:rPr lang="fr-FR" sz="3000" kern="1200" noProof="0" dirty="0"/>
            <a:t>Goal Drift</a:t>
          </a:r>
        </a:p>
      </dsp:txBody>
      <dsp:txXfrm>
        <a:off x="1709740" y="2774010"/>
        <a:ext cx="3548062" cy="2128837"/>
      </dsp:txXfrm>
    </dsp:sp>
    <dsp:sp modelId="{D190C9CC-3B24-4216-ACCC-5E5554C46A2B}">
      <dsp:nvSpPr>
        <dsp:cNvPr id="0" name=""/>
        <dsp:cNvSpPr/>
      </dsp:nvSpPr>
      <dsp:spPr>
        <a:xfrm>
          <a:off x="5854303" y="2831169"/>
          <a:ext cx="3548062" cy="212883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t>Temps et budget</a:t>
          </a:r>
        </a:p>
        <a:p>
          <a:pPr marL="0" lvl="0" indent="0" algn="ctr" defTabSz="1333500">
            <a:lnSpc>
              <a:spcPct val="90000"/>
            </a:lnSpc>
            <a:spcBef>
              <a:spcPct val="0"/>
            </a:spcBef>
            <a:spcAft>
              <a:spcPct val="35000"/>
            </a:spcAft>
            <a:buNone/>
          </a:pPr>
          <a:r>
            <a:rPr lang="en-US" sz="3000" kern="1200" dirty="0"/>
            <a:t>Time and budget</a:t>
          </a:r>
        </a:p>
      </dsp:txBody>
      <dsp:txXfrm>
        <a:off x="5854303" y="2831169"/>
        <a:ext cx="3548062" cy="2128837"/>
      </dsp:txXfrm>
    </dsp:sp>
  </dsp:spTree>
</dsp:drawing>
</file>

<file path=ppt/diagrams/layout1.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34B0E0-EAA4-456C-9154-FF9A2C9E028E}" type="datetimeFigureOut">
              <a:rPr lang="fr-FR" smtClean="0"/>
              <a:t>13/03/2025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F3DED9-6EA6-4698-9236-24496709FACE}" type="slidenum">
              <a:rPr lang="fr-FR" smtClean="0"/>
              <a:t>‹#›</a:t>
            </a:fld>
            <a:endParaRPr lang="fr-FR"/>
          </a:p>
        </p:txBody>
      </p:sp>
    </p:spTree>
    <p:extLst>
      <p:ext uri="{BB962C8B-B14F-4D97-AF65-F5344CB8AC3E}">
        <p14:creationId xmlns:p14="http://schemas.microsoft.com/office/powerpoint/2010/main" val="33467433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93BEDCC-1174-49FD-A7AB-8C74766626A2}" type="slidenum">
              <a:rPr lang="en-US" smtClean="0"/>
              <a:t>1</a:t>
            </a:fld>
            <a:endParaRPr lang="en-US"/>
          </a:p>
        </p:txBody>
      </p:sp>
    </p:spTree>
    <p:extLst>
      <p:ext uri="{BB962C8B-B14F-4D97-AF65-F5344CB8AC3E}">
        <p14:creationId xmlns:p14="http://schemas.microsoft.com/office/powerpoint/2010/main" val="33205226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8AF04C2-56C7-4F66-71E5-8FD258ED158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71A8B074-07A2-781F-45DA-E9CE59EE238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0DE3B01D-87B6-B35D-7C50-7F25D30DDB91}"/>
              </a:ext>
            </a:extLst>
          </p:cNvPr>
          <p:cNvSpPr>
            <a:spLocks noGrp="1"/>
          </p:cNvSpPr>
          <p:nvPr>
            <p:ph type="dt" sz="half" idx="10"/>
          </p:nvPr>
        </p:nvSpPr>
        <p:spPr/>
        <p:txBody>
          <a:bodyPr/>
          <a:lstStyle/>
          <a:p>
            <a:fld id="{71E74491-55B4-479F-9069-C354ECE2EB50}" type="datetimeFigureOut">
              <a:rPr lang="fr-FR" smtClean="0"/>
              <a:t>13/03/2025</a:t>
            </a:fld>
            <a:endParaRPr lang="fr-FR"/>
          </a:p>
        </p:txBody>
      </p:sp>
      <p:sp>
        <p:nvSpPr>
          <p:cNvPr id="5" name="Espace réservé du pied de page 4">
            <a:extLst>
              <a:ext uri="{FF2B5EF4-FFF2-40B4-BE49-F238E27FC236}">
                <a16:creationId xmlns:a16="http://schemas.microsoft.com/office/drawing/2014/main" id="{BF6936E3-A9F6-71ED-48CF-7C4B5801F69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D89F1D8-18CA-1184-AC9C-A783D4276642}"/>
              </a:ext>
            </a:extLst>
          </p:cNvPr>
          <p:cNvSpPr>
            <a:spLocks noGrp="1"/>
          </p:cNvSpPr>
          <p:nvPr>
            <p:ph type="sldNum" sz="quarter" idx="12"/>
          </p:nvPr>
        </p:nvSpPr>
        <p:spPr/>
        <p:txBody>
          <a:bodyPr/>
          <a:lstStyle/>
          <a:p>
            <a:fld id="{C91D7EE1-24F1-4509-B492-BDC3C0B64E2C}" type="slidenum">
              <a:rPr lang="fr-FR" smtClean="0"/>
              <a:t>‹#›</a:t>
            </a:fld>
            <a:endParaRPr lang="fr-FR"/>
          </a:p>
        </p:txBody>
      </p:sp>
    </p:spTree>
    <p:extLst>
      <p:ext uri="{BB962C8B-B14F-4D97-AF65-F5344CB8AC3E}">
        <p14:creationId xmlns:p14="http://schemas.microsoft.com/office/powerpoint/2010/main" val="14840498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1D7E2B2-FED3-5689-251E-5B11C04ED905}"/>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93D7006-187C-3A26-8694-40D20B2746B9}"/>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E28CD3B-E260-A673-73A0-1B020D6F7F06}"/>
              </a:ext>
            </a:extLst>
          </p:cNvPr>
          <p:cNvSpPr>
            <a:spLocks noGrp="1"/>
          </p:cNvSpPr>
          <p:nvPr>
            <p:ph type="dt" sz="half" idx="10"/>
          </p:nvPr>
        </p:nvSpPr>
        <p:spPr/>
        <p:txBody>
          <a:bodyPr/>
          <a:lstStyle/>
          <a:p>
            <a:fld id="{71E74491-55B4-479F-9069-C354ECE2EB50}" type="datetimeFigureOut">
              <a:rPr lang="fr-FR" smtClean="0"/>
              <a:t>13/03/2025</a:t>
            </a:fld>
            <a:endParaRPr lang="fr-FR"/>
          </a:p>
        </p:txBody>
      </p:sp>
      <p:sp>
        <p:nvSpPr>
          <p:cNvPr id="5" name="Espace réservé du pied de page 4">
            <a:extLst>
              <a:ext uri="{FF2B5EF4-FFF2-40B4-BE49-F238E27FC236}">
                <a16:creationId xmlns:a16="http://schemas.microsoft.com/office/drawing/2014/main" id="{D5B73D43-0C15-FD33-5370-A4C165D04B2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6FF8459-D04D-E799-A8A1-87387C15A89F}"/>
              </a:ext>
            </a:extLst>
          </p:cNvPr>
          <p:cNvSpPr>
            <a:spLocks noGrp="1"/>
          </p:cNvSpPr>
          <p:nvPr>
            <p:ph type="sldNum" sz="quarter" idx="12"/>
          </p:nvPr>
        </p:nvSpPr>
        <p:spPr/>
        <p:txBody>
          <a:bodyPr/>
          <a:lstStyle/>
          <a:p>
            <a:fld id="{C91D7EE1-24F1-4509-B492-BDC3C0B64E2C}" type="slidenum">
              <a:rPr lang="fr-FR" smtClean="0"/>
              <a:t>‹#›</a:t>
            </a:fld>
            <a:endParaRPr lang="fr-FR"/>
          </a:p>
        </p:txBody>
      </p:sp>
    </p:spTree>
    <p:extLst>
      <p:ext uri="{BB962C8B-B14F-4D97-AF65-F5344CB8AC3E}">
        <p14:creationId xmlns:p14="http://schemas.microsoft.com/office/powerpoint/2010/main" val="1467647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4EE0D5-3EE9-C960-8378-DF8453A7AD12}"/>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675B9F8D-58AF-EB83-E5AB-3ED16E09752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1661E325-4714-ED7C-BA22-514F9922AE6B}"/>
              </a:ext>
            </a:extLst>
          </p:cNvPr>
          <p:cNvSpPr>
            <a:spLocks noGrp="1"/>
          </p:cNvSpPr>
          <p:nvPr>
            <p:ph type="dt" sz="half" idx="10"/>
          </p:nvPr>
        </p:nvSpPr>
        <p:spPr/>
        <p:txBody>
          <a:bodyPr/>
          <a:lstStyle/>
          <a:p>
            <a:fld id="{71E74491-55B4-479F-9069-C354ECE2EB50}" type="datetimeFigureOut">
              <a:rPr lang="fr-FR" smtClean="0"/>
              <a:t>13/03/2025</a:t>
            </a:fld>
            <a:endParaRPr lang="fr-FR"/>
          </a:p>
        </p:txBody>
      </p:sp>
      <p:sp>
        <p:nvSpPr>
          <p:cNvPr id="5" name="Espace réservé du pied de page 4">
            <a:extLst>
              <a:ext uri="{FF2B5EF4-FFF2-40B4-BE49-F238E27FC236}">
                <a16:creationId xmlns:a16="http://schemas.microsoft.com/office/drawing/2014/main" id="{E2A04CC8-4FC5-0F46-3901-B0693C8CA48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7A6CE91-05E2-105E-89CA-7ED024155FAA}"/>
              </a:ext>
            </a:extLst>
          </p:cNvPr>
          <p:cNvSpPr>
            <a:spLocks noGrp="1"/>
          </p:cNvSpPr>
          <p:nvPr>
            <p:ph type="sldNum" sz="quarter" idx="12"/>
          </p:nvPr>
        </p:nvSpPr>
        <p:spPr/>
        <p:txBody>
          <a:bodyPr/>
          <a:lstStyle/>
          <a:p>
            <a:fld id="{C91D7EE1-24F1-4509-B492-BDC3C0B64E2C}" type="slidenum">
              <a:rPr lang="fr-FR" smtClean="0"/>
              <a:t>‹#›</a:t>
            </a:fld>
            <a:endParaRPr lang="fr-FR"/>
          </a:p>
        </p:txBody>
      </p:sp>
    </p:spTree>
    <p:extLst>
      <p:ext uri="{BB962C8B-B14F-4D97-AF65-F5344CB8AC3E}">
        <p14:creationId xmlns:p14="http://schemas.microsoft.com/office/powerpoint/2010/main" val="42411271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506D226-BC73-125A-9DE8-4B58CB18E1AC}"/>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660533FF-50F0-6291-F971-BA3793B37966}"/>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0D0C9610-CAF8-C2B5-98CB-6E09126407DE}"/>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AB3A5755-54C1-557A-B5C7-389F89C3FA79}"/>
              </a:ext>
            </a:extLst>
          </p:cNvPr>
          <p:cNvSpPr>
            <a:spLocks noGrp="1"/>
          </p:cNvSpPr>
          <p:nvPr>
            <p:ph type="dt" sz="half" idx="10"/>
          </p:nvPr>
        </p:nvSpPr>
        <p:spPr/>
        <p:txBody>
          <a:bodyPr/>
          <a:lstStyle/>
          <a:p>
            <a:fld id="{71E74491-55B4-479F-9069-C354ECE2EB50}" type="datetimeFigureOut">
              <a:rPr lang="fr-FR" smtClean="0"/>
              <a:t>13/03/2025</a:t>
            </a:fld>
            <a:endParaRPr lang="fr-FR"/>
          </a:p>
        </p:txBody>
      </p:sp>
      <p:sp>
        <p:nvSpPr>
          <p:cNvPr id="6" name="Espace réservé du pied de page 5">
            <a:extLst>
              <a:ext uri="{FF2B5EF4-FFF2-40B4-BE49-F238E27FC236}">
                <a16:creationId xmlns:a16="http://schemas.microsoft.com/office/drawing/2014/main" id="{70D3306F-96CB-368A-BC64-9DF2FB1F2A7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4F867E83-D044-3725-F566-005451D29AF3}"/>
              </a:ext>
            </a:extLst>
          </p:cNvPr>
          <p:cNvSpPr>
            <a:spLocks noGrp="1"/>
          </p:cNvSpPr>
          <p:nvPr>
            <p:ph type="sldNum" sz="quarter" idx="12"/>
          </p:nvPr>
        </p:nvSpPr>
        <p:spPr/>
        <p:txBody>
          <a:bodyPr/>
          <a:lstStyle/>
          <a:p>
            <a:fld id="{C91D7EE1-24F1-4509-B492-BDC3C0B64E2C}" type="slidenum">
              <a:rPr lang="fr-FR" smtClean="0"/>
              <a:t>‹#›</a:t>
            </a:fld>
            <a:endParaRPr lang="fr-FR"/>
          </a:p>
        </p:txBody>
      </p:sp>
    </p:spTree>
    <p:extLst>
      <p:ext uri="{BB962C8B-B14F-4D97-AF65-F5344CB8AC3E}">
        <p14:creationId xmlns:p14="http://schemas.microsoft.com/office/powerpoint/2010/main" val="14330808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20F7B48-594C-38EA-7271-3C745F952B4B}"/>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3828FE1A-278F-7ADE-1088-CFDAE996F4B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A34B7EBE-FC0D-D1C5-4F9D-AFEFA82DCA5E}"/>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D03BE571-5D5A-6491-68DF-D4CB3208871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89A50E74-AEE0-A7E8-7A90-29EFC8131D42}"/>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B6E449ED-5100-84FB-0F6B-682442FE926C}"/>
              </a:ext>
            </a:extLst>
          </p:cNvPr>
          <p:cNvSpPr>
            <a:spLocks noGrp="1"/>
          </p:cNvSpPr>
          <p:nvPr>
            <p:ph type="dt" sz="half" idx="10"/>
          </p:nvPr>
        </p:nvSpPr>
        <p:spPr/>
        <p:txBody>
          <a:bodyPr/>
          <a:lstStyle/>
          <a:p>
            <a:fld id="{71E74491-55B4-479F-9069-C354ECE2EB50}" type="datetimeFigureOut">
              <a:rPr lang="fr-FR" smtClean="0"/>
              <a:t>13/03/2025</a:t>
            </a:fld>
            <a:endParaRPr lang="fr-FR"/>
          </a:p>
        </p:txBody>
      </p:sp>
      <p:sp>
        <p:nvSpPr>
          <p:cNvPr id="8" name="Espace réservé du pied de page 7">
            <a:extLst>
              <a:ext uri="{FF2B5EF4-FFF2-40B4-BE49-F238E27FC236}">
                <a16:creationId xmlns:a16="http://schemas.microsoft.com/office/drawing/2014/main" id="{F8978E08-BC3B-37A3-4CF3-75BBFE455B31}"/>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77C652A4-C004-60A3-A94E-BD512821AEC4}"/>
              </a:ext>
            </a:extLst>
          </p:cNvPr>
          <p:cNvSpPr>
            <a:spLocks noGrp="1"/>
          </p:cNvSpPr>
          <p:nvPr>
            <p:ph type="sldNum" sz="quarter" idx="12"/>
          </p:nvPr>
        </p:nvSpPr>
        <p:spPr/>
        <p:txBody>
          <a:bodyPr/>
          <a:lstStyle/>
          <a:p>
            <a:fld id="{C91D7EE1-24F1-4509-B492-BDC3C0B64E2C}" type="slidenum">
              <a:rPr lang="fr-FR" smtClean="0"/>
              <a:t>‹#›</a:t>
            </a:fld>
            <a:endParaRPr lang="fr-FR"/>
          </a:p>
        </p:txBody>
      </p:sp>
    </p:spTree>
    <p:extLst>
      <p:ext uri="{BB962C8B-B14F-4D97-AF65-F5344CB8AC3E}">
        <p14:creationId xmlns:p14="http://schemas.microsoft.com/office/powerpoint/2010/main" val="4905563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7195F1D-B143-5109-6DE2-CE228EAF0CC5}"/>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082E7422-5D97-9073-266A-BE927B54E4EE}"/>
              </a:ext>
            </a:extLst>
          </p:cNvPr>
          <p:cNvSpPr>
            <a:spLocks noGrp="1"/>
          </p:cNvSpPr>
          <p:nvPr>
            <p:ph type="dt" sz="half" idx="10"/>
          </p:nvPr>
        </p:nvSpPr>
        <p:spPr/>
        <p:txBody>
          <a:bodyPr/>
          <a:lstStyle/>
          <a:p>
            <a:fld id="{71E74491-55B4-479F-9069-C354ECE2EB50}" type="datetimeFigureOut">
              <a:rPr lang="fr-FR" smtClean="0"/>
              <a:t>13/03/2025</a:t>
            </a:fld>
            <a:endParaRPr lang="fr-FR"/>
          </a:p>
        </p:txBody>
      </p:sp>
      <p:sp>
        <p:nvSpPr>
          <p:cNvPr id="4" name="Espace réservé du pied de page 3">
            <a:extLst>
              <a:ext uri="{FF2B5EF4-FFF2-40B4-BE49-F238E27FC236}">
                <a16:creationId xmlns:a16="http://schemas.microsoft.com/office/drawing/2014/main" id="{A105BBF8-0085-70E0-6E6D-0F21DF82692C}"/>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16282613-D377-95EF-01C7-717A59E2937C}"/>
              </a:ext>
            </a:extLst>
          </p:cNvPr>
          <p:cNvSpPr>
            <a:spLocks noGrp="1"/>
          </p:cNvSpPr>
          <p:nvPr>
            <p:ph type="sldNum" sz="quarter" idx="12"/>
          </p:nvPr>
        </p:nvSpPr>
        <p:spPr/>
        <p:txBody>
          <a:bodyPr/>
          <a:lstStyle/>
          <a:p>
            <a:fld id="{C91D7EE1-24F1-4509-B492-BDC3C0B64E2C}" type="slidenum">
              <a:rPr lang="fr-FR" smtClean="0"/>
              <a:t>‹#›</a:t>
            </a:fld>
            <a:endParaRPr lang="fr-FR"/>
          </a:p>
        </p:txBody>
      </p:sp>
    </p:spTree>
    <p:extLst>
      <p:ext uri="{BB962C8B-B14F-4D97-AF65-F5344CB8AC3E}">
        <p14:creationId xmlns:p14="http://schemas.microsoft.com/office/powerpoint/2010/main" val="763753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372AEF06-290E-F5F7-4AB4-A63BA64366F1}"/>
              </a:ext>
            </a:extLst>
          </p:cNvPr>
          <p:cNvSpPr>
            <a:spLocks noGrp="1"/>
          </p:cNvSpPr>
          <p:nvPr>
            <p:ph type="dt" sz="half" idx="10"/>
          </p:nvPr>
        </p:nvSpPr>
        <p:spPr/>
        <p:txBody>
          <a:bodyPr/>
          <a:lstStyle/>
          <a:p>
            <a:fld id="{71E74491-55B4-479F-9069-C354ECE2EB50}" type="datetimeFigureOut">
              <a:rPr lang="fr-FR" smtClean="0"/>
              <a:t>13/03/2025</a:t>
            </a:fld>
            <a:endParaRPr lang="fr-FR"/>
          </a:p>
        </p:txBody>
      </p:sp>
      <p:sp>
        <p:nvSpPr>
          <p:cNvPr id="3" name="Espace réservé du pied de page 2">
            <a:extLst>
              <a:ext uri="{FF2B5EF4-FFF2-40B4-BE49-F238E27FC236}">
                <a16:creationId xmlns:a16="http://schemas.microsoft.com/office/drawing/2014/main" id="{5BA3E13B-31F7-2351-088F-5B0A3F47D930}"/>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AE6B9F7C-9F55-9CD4-C0A4-176ADA24958A}"/>
              </a:ext>
            </a:extLst>
          </p:cNvPr>
          <p:cNvSpPr>
            <a:spLocks noGrp="1"/>
          </p:cNvSpPr>
          <p:nvPr>
            <p:ph type="sldNum" sz="quarter" idx="12"/>
          </p:nvPr>
        </p:nvSpPr>
        <p:spPr/>
        <p:txBody>
          <a:bodyPr/>
          <a:lstStyle/>
          <a:p>
            <a:fld id="{C91D7EE1-24F1-4509-B492-BDC3C0B64E2C}" type="slidenum">
              <a:rPr lang="fr-FR" smtClean="0"/>
              <a:t>‹#›</a:t>
            </a:fld>
            <a:endParaRPr lang="fr-FR"/>
          </a:p>
        </p:txBody>
      </p:sp>
    </p:spTree>
    <p:extLst>
      <p:ext uri="{BB962C8B-B14F-4D97-AF65-F5344CB8AC3E}">
        <p14:creationId xmlns:p14="http://schemas.microsoft.com/office/powerpoint/2010/main" val="4835743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001477C-1C0D-85FC-BB95-4E646E2166DD}"/>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15FE5AAC-2C7A-F35A-DC3F-90D59456030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5915B103-13AE-A0EC-651D-4C979C275C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594B044B-60E2-BBE8-3CCA-A3DAF0309116}"/>
              </a:ext>
            </a:extLst>
          </p:cNvPr>
          <p:cNvSpPr>
            <a:spLocks noGrp="1"/>
          </p:cNvSpPr>
          <p:nvPr>
            <p:ph type="dt" sz="half" idx="10"/>
          </p:nvPr>
        </p:nvSpPr>
        <p:spPr/>
        <p:txBody>
          <a:bodyPr/>
          <a:lstStyle/>
          <a:p>
            <a:fld id="{71E74491-55B4-479F-9069-C354ECE2EB50}" type="datetimeFigureOut">
              <a:rPr lang="fr-FR" smtClean="0"/>
              <a:t>13/03/2025</a:t>
            </a:fld>
            <a:endParaRPr lang="fr-FR"/>
          </a:p>
        </p:txBody>
      </p:sp>
      <p:sp>
        <p:nvSpPr>
          <p:cNvPr id="6" name="Espace réservé du pied de page 5">
            <a:extLst>
              <a:ext uri="{FF2B5EF4-FFF2-40B4-BE49-F238E27FC236}">
                <a16:creationId xmlns:a16="http://schemas.microsoft.com/office/drawing/2014/main" id="{B3533DAB-155E-DC07-FBCD-71DFB17562D3}"/>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DE655C13-0C0E-8B4B-87DE-BFA924E92DD5}"/>
              </a:ext>
            </a:extLst>
          </p:cNvPr>
          <p:cNvSpPr>
            <a:spLocks noGrp="1"/>
          </p:cNvSpPr>
          <p:nvPr>
            <p:ph type="sldNum" sz="quarter" idx="12"/>
          </p:nvPr>
        </p:nvSpPr>
        <p:spPr/>
        <p:txBody>
          <a:bodyPr/>
          <a:lstStyle/>
          <a:p>
            <a:fld id="{C91D7EE1-24F1-4509-B492-BDC3C0B64E2C}" type="slidenum">
              <a:rPr lang="fr-FR" smtClean="0"/>
              <a:t>‹#›</a:t>
            </a:fld>
            <a:endParaRPr lang="fr-FR"/>
          </a:p>
        </p:txBody>
      </p:sp>
    </p:spTree>
    <p:extLst>
      <p:ext uri="{BB962C8B-B14F-4D97-AF65-F5344CB8AC3E}">
        <p14:creationId xmlns:p14="http://schemas.microsoft.com/office/powerpoint/2010/main" val="19198747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A23155-91EE-EA1B-AD32-C0C1ED93779A}"/>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340CF6FC-9489-90DF-D872-8FC2DDCE346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6ADC9C5E-BE58-9F55-67CC-28248D7C03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2F7677A3-BA16-2B7C-7622-0F0839F39FF4}"/>
              </a:ext>
            </a:extLst>
          </p:cNvPr>
          <p:cNvSpPr>
            <a:spLocks noGrp="1"/>
          </p:cNvSpPr>
          <p:nvPr>
            <p:ph type="dt" sz="half" idx="10"/>
          </p:nvPr>
        </p:nvSpPr>
        <p:spPr/>
        <p:txBody>
          <a:bodyPr/>
          <a:lstStyle/>
          <a:p>
            <a:fld id="{71E74491-55B4-479F-9069-C354ECE2EB50}" type="datetimeFigureOut">
              <a:rPr lang="fr-FR" smtClean="0"/>
              <a:t>13/03/2025</a:t>
            </a:fld>
            <a:endParaRPr lang="fr-FR"/>
          </a:p>
        </p:txBody>
      </p:sp>
      <p:sp>
        <p:nvSpPr>
          <p:cNvPr id="6" name="Espace réservé du pied de page 5">
            <a:extLst>
              <a:ext uri="{FF2B5EF4-FFF2-40B4-BE49-F238E27FC236}">
                <a16:creationId xmlns:a16="http://schemas.microsoft.com/office/drawing/2014/main" id="{2DB53B3C-E657-E159-17A7-ACA260A41BF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947C659-EE94-C521-3186-D67B9835DACA}"/>
              </a:ext>
            </a:extLst>
          </p:cNvPr>
          <p:cNvSpPr>
            <a:spLocks noGrp="1"/>
          </p:cNvSpPr>
          <p:nvPr>
            <p:ph type="sldNum" sz="quarter" idx="12"/>
          </p:nvPr>
        </p:nvSpPr>
        <p:spPr/>
        <p:txBody>
          <a:bodyPr/>
          <a:lstStyle/>
          <a:p>
            <a:fld id="{C91D7EE1-24F1-4509-B492-BDC3C0B64E2C}" type="slidenum">
              <a:rPr lang="fr-FR" smtClean="0"/>
              <a:t>‹#›</a:t>
            </a:fld>
            <a:endParaRPr lang="fr-FR"/>
          </a:p>
        </p:txBody>
      </p:sp>
    </p:spTree>
    <p:extLst>
      <p:ext uri="{BB962C8B-B14F-4D97-AF65-F5344CB8AC3E}">
        <p14:creationId xmlns:p14="http://schemas.microsoft.com/office/powerpoint/2010/main" val="3910211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46C8174-8C6A-B64E-5674-B20F840CA38F}"/>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45741AA6-D647-404B-B55F-849150A94FC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3868D62-5CF6-8BCB-0494-E965506D4C9C}"/>
              </a:ext>
            </a:extLst>
          </p:cNvPr>
          <p:cNvSpPr>
            <a:spLocks noGrp="1"/>
          </p:cNvSpPr>
          <p:nvPr>
            <p:ph type="dt" sz="half" idx="10"/>
          </p:nvPr>
        </p:nvSpPr>
        <p:spPr/>
        <p:txBody>
          <a:bodyPr/>
          <a:lstStyle/>
          <a:p>
            <a:fld id="{71E74491-55B4-479F-9069-C354ECE2EB50}" type="datetimeFigureOut">
              <a:rPr lang="fr-FR" smtClean="0"/>
              <a:t>13/03/2025</a:t>
            </a:fld>
            <a:endParaRPr lang="fr-FR"/>
          </a:p>
        </p:txBody>
      </p:sp>
      <p:sp>
        <p:nvSpPr>
          <p:cNvPr id="5" name="Espace réservé du pied de page 4">
            <a:extLst>
              <a:ext uri="{FF2B5EF4-FFF2-40B4-BE49-F238E27FC236}">
                <a16:creationId xmlns:a16="http://schemas.microsoft.com/office/drawing/2014/main" id="{7D25BF03-92E2-0D2E-7DCA-E31DE395F00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38B29D5-E269-C4D2-C4BA-A17AB79164B6}"/>
              </a:ext>
            </a:extLst>
          </p:cNvPr>
          <p:cNvSpPr>
            <a:spLocks noGrp="1"/>
          </p:cNvSpPr>
          <p:nvPr>
            <p:ph type="sldNum" sz="quarter" idx="12"/>
          </p:nvPr>
        </p:nvSpPr>
        <p:spPr/>
        <p:txBody>
          <a:bodyPr/>
          <a:lstStyle/>
          <a:p>
            <a:fld id="{C91D7EE1-24F1-4509-B492-BDC3C0B64E2C}" type="slidenum">
              <a:rPr lang="fr-FR" smtClean="0"/>
              <a:t>‹#›</a:t>
            </a:fld>
            <a:endParaRPr lang="fr-FR"/>
          </a:p>
        </p:txBody>
      </p:sp>
    </p:spTree>
    <p:extLst>
      <p:ext uri="{BB962C8B-B14F-4D97-AF65-F5344CB8AC3E}">
        <p14:creationId xmlns:p14="http://schemas.microsoft.com/office/powerpoint/2010/main" val="13578182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1ED1E103-8738-D6D1-1799-42B47808EE46}"/>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039E56F-EC67-D4F6-AC85-0D07E90EA949}"/>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8DB810F-CF69-3069-2AF9-97569F503284}"/>
              </a:ext>
            </a:extLst>
          </p:cNvPr>
          <p:cNvSpPr>
            <a:spLocks noGrp="1"/>
          </p:cNvSpPr>
          <p:nvPr>
            <p:ph type="dt" sz="half" idx="10"/>
          </p:nvPr>
        </p:nvSpPr>
        <p:spPr/>
        <p:txBody>
          <a:bodyPr/>
          <a:lstStyle/>
          <a:p>
            <a:fld id="{71E74491-55B4-479F-9069-C354ECE2EB50}" type="datetimeFigureOut">
              <a:rPr lang="fr-FR" smtClean="0"/>
              <a:t>13/03/2025</a:t>
            </a:fld>
            <a:endParaRPr lang="fr-FR"/>
          </a:p>
        </p:txBody>
      </p:sp>
      <p:sp>
        <p:nvSpPr>
          <p:cNvPr id="5" name="Espace réservé du pied de page 4">
            <a:extLst>
              <a:ext uri="{FF2B5EF4-FFF2-40B4-BE49-F238E27FC236}">
                <a16:creationId xmlns:a16="http://schemas.microsoft.com/office/drawing/2014/main" id="{5269670F-B2D3-0DD1-6E36-5EE12E6412F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5C28781-10F2-A938-3D01-C00E3EF73896}"/>
              </a:ext>
            </a:extLst>
          </p:cNvPr>
          <p:cNvSpPr>
            <a:spLocks noGrp="1"/>
          </p:cNvSpPr>
          <p:nvPr>
            <p:ph type="sldNum" sz="quarter" idx="12"/>
          </p:nvPr>
        </p:nvSpPr>
        <p:spPr/>
        <p:txBody>
          <a:bodyPr/>
          <a:lstStyle/>
          <a:p>
            <a:fld id="{C91D7EE1-24F1-4509-B492-BDC3C0B64E2C}" type="slidenum">
              <a:rPr lang="fr-FR" smtClean="0"/>
              <a:t>‹#›</a:t>
            </a:fld>
            <a:endParaRPr lang="fr-FR"/>
          </a:p>
        </p:txBody>
      </p:sp>
    </p:spTree>
    <p:extLst>
      <p:ext uri="{BB962C8B-B14F-4D97-AF65-F5344CB8AC3E}">
        <p14:creationId xmlns:p14="http://schemas.microsoft.com/office/powerpoint/2010/main" val="2121517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CFE7561-2BFA-2B6E-46FC-89E3F2712B1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28A3F12A-97AC-5AA6-1A3F-16EAB1F72F8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2824953-C438-986D-4EE1-46BA09F7FFC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E74491-55B4-479F-9069-C354ECE2EB50}" type="datetimeFigureOut">
              <a:rPr lang="fr-FR" smtClean="0"/>
              <a:t>13/03/2025</a:t>
            </a:fld>
            <a:endParaRPr lang="fr-FR"/>
          </a:p>
        </p:txBody>
      </p:sp>
      <p:sp>
        <p:nvSpPr>
          <p:cNvPr id="5" name="Espace réservé du pied de page 4">
            <a:extLst>
              <a:ext uri="{FF2B5EF4-FFF2-40B4-BE49-F238E27FC236}">
                <a16:creationId xmlns:a16="http://schemas.microsoft.com/office/drawing/2014/main" id="{620D337C-2005-6CF6-6430-65D0298FD1A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1EC29428-ABC5-9CBC-9985-0FA6AC66F44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1D7EE1-24F1-4509-B492-BDC3C0B64E2C}" type="slidenum">
              <a:rPr lang="fr-FR" smtClean="0"/>
              <a:t>‹#›</a:t>
            </a:fld>
            <a:endParaRPr lang="fr-FR"/>
          </a:p>
        </p:txBody>
      </p:sp>
    </p:spTree>
    <p:extLst>
      <p:ext uri="{BB962C8B-B14F-4D97-AF65-F5344CB8AC3E}">
        <p14:creationId xmlns:p14="http://schemas.microsoft.com/office/powerpoint/2010/main" val="36528505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1198902" cy="1325563"/>
          </a:xfrm>
        </p:spPr>
        <p:txBody>
          <a:bodyPr>
            <a:normAutofit fontScale="90000"/>
          </a:bodyPr>
          <a:lstStyle/>
          <a:p>
            <a:pPr algn="ctr"/>
            <a:r>
              <a:rPr lang="fr-FR" b="1" dirty="0">
                <a:latin typeface="Times New Roman" panose="02020603050405020304" pitchFamily="18" charset="0"/>
                <a:cs typeface="Times New Roman" panose="02020603050405020304" pitchFamily="18" charset="0"/>
              </a:rPr>
              <a:t>Cours gestion de projet</a:t>
            </a:r>
            <a:br>
              <a:rPr lang="fr-FR" b="1" dirty="0">
                <a:latin typeface="Times New Roman" panose="02020603050405020304" pitchFamily="18" charset="0"/>
                <a:cs typeface="Times New Roman" panose="02020603050405020304" pitchFamily="18" charset="0"/>
              </a:rPr>
            </a:br>
            <a:r>
              <a:rPr lang="en-US" sz="4400" b="1" kern="0" dirty="0">
                <a:solidFill>
                  <a:srgbClr val="365F91"/>
                </a:solidFill>
                <a:effectLst/>
                <a:latin typeface="Calibri" panose="020F0502020204030204" pitchFamily="34" charset="0"/>
                <a:ea typeface="MS Gothic" panose="020B0609070205080204" pitchFamily="49" charset="-128"/>
                <a:cs typeface="Times New Roman" panose="02020603050405020304" pitchFamily="18" charset="0"/>
              </a:rPr>
              <a:t>Project Management Course</a:t>
            </a:r>
            <a:br>
              <a:rPr lang="fr-FR" sz="4400" b="1" kern="0" dirty="0">
                <a:solidFill>
                  <a:srgbClr val="365F91"/>
                </a:solidFill>
                <a:effectLst/>
                <a:latin typeface="Calibri" panose="020F0502020204030204" pitchFamily="34" charset="0"/>
                <a:ea typeface="MS Gothic" panose="020B0609070205080204" pitchFamily="49" charset="-128"/>
                <a:cs typeface="Times New Roman" panose="02020603050405020304" pitchFamily="18" charset="0"/>
              </a:rPr>
            </a:b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3043003"/>
            <a:ext cx="10515600" cy="3133960"/>
          </a:xfrm>
        </p:spPr>
        <p:txBody>
          <a:bodyPr>
            <a:normAutofit/>
          </a:bodyPr>
          <a:lstStyle/>
          <a:p>
            <a:pPr marL="0" indent="0" algn="ctr">
              <a:buNone/>
            </a:pPr>
            <a:r>
              <a:rPr lang="en-US" sz="4000" b="1" dirty="0">
                <a:latin typeface="Times New Roman" panose="02020603050405020304" pitchFamily="18" charset="0"/>
                <a:cs typeface="Times New Roman" panose="02020603050405020304" pitchFamily="18" charset="0"/>
              </a:rPr>
              <a:t>Séance 2</a:t>
            </a:r>
          </a:p>
          <a:p>
            <a:pPr marL="0" indent="0" algn="ctr">
              <a:buNone/>
            </a:pPr>
            <a:r>
              <a:rPr lang="en-US" sz="4000" b="1" dirty="0">
                <a:latin typeface="Times New Roman" panose="02020603050405020304" pitchFamily="18" charset="0"/>
                <a:cs typeface="Times New Roman" panose="02020603050405020304" pitchFamily="18" charset="0"/>
              </a:rPr>
              <a:t>12 mars 2025</a:t>
            </a:r>
          </a:p>
        </p:txBody>
      </p:sp>
    </p:spTree>
    <p:extLst>
      <p:ext uri="{BB962C8B-B14F-4D97-AF65-F5344CB8AC3E}">
        <p14:creationId xmlns:p14="http://schemas.microsoft.com/office/powerpoint/2010/main" val="6297799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F2A1DC-1DB6-EFDC-1965-9A0AA1A7CD10}"/>
              </a:ext>
            </a:extLst>
          </p:cNvPr>
          <p:cNvSpPr>
            <a:spLocks noGrp="1"/>
          </p:cNvSpPr>
          <p:nvPr>
            <p:ph type="title"/>
          </p:nvPr>
        </p:nvSpPr>
        <p:spPr/>
        <p:txBody>
          <a:bodyPr/>
          <a:lstStyle/>
          <a:p>
            <a:r>
              <a:rPr lang="fr-FR" sz="4400" b="1" dirty="0">
                <a:solidFill>
                  <a:srgbClr val="0070C0"/>
                </a:solidFill>
                <a:highlight>
                  <a:srgbClr val="FFFF00"/>
                </a:highlight>
                <a:latin typeface="Times New Roman" panose="02020603050405020304" pitchFamily="18" charset="0"/>
                <a:cs typeface="Times New Roman" panose="02020603050405020304" pitchFamily="18" charset="0"/>
              </a:rPr>
              <a:t>Les</a:t>
            </a:r>
            <a:r>
              <a:rPr lang="fr-FR" sz="4400" b="1" dirty="0">
                <a:solidFill>
                  <a:srgbClr val="0070C0"/>
                </a:solidFill>
                <a:highlight>
                  <a:srgbClr val="FFFF00"/>
                </a:highlight>
              </a:rPr>
              <a:t> 5 phases de la gestion de projet.</a:t>
            </a:r>
            <a:br>
              <a:rPr lang="fr-FR" sz="4400" b="1" dirty="0">
                <a:solidFill>
                  <a:srgbClr val="0070C0"/>
                </a:solidFill>
                <a:highlight>
                  <a:srgbClr val="FFFF00"/>
                </a:highlight>
              </a:rPr>
            </a:br>
            <a:r>
              <a:rPr lang="en-US" sz="4400" b="1" dirty="0">
                <a:solidFill>
                  <a:srgbClr val="4F81BD"/>
                </a:solidFill>
                <a:effectLst/>
                <a:latin typeface="Calibri" panose="020F0502020204030204" pitchFamily="34" charset="0"/>
                <a:ea typeface="MS Gothic" panose="020B0609070205080204" pitchFamily="49" charset="-128"/>
                <a:cs typeface="Times New Roman" panose="02020603050405020304" pitchFamily="18" charset="0"/>
              </a:rPr>
              <a:t>The 5 Phases of Project Management</a:t>
            </a:r>
            <a:endParaRPr lang="fr-FR" dirty="0"/>
          </a:p>
        </p:txBody>
      </p:sp>
      <p:sp>
        <p:nvSpPr>
          <p:cNvPr id="3" name="Espace réservé du contenu 2">
            <a:extLst>
              <a:ext uri="{FF2B5EF4-FFF2-40B4-BE49-F238E27FC236}">
                <a16:creationId xmlns:a16="http://schemas.microsoft.com/office/drawing/2014/main" id="{E3F9DF1E-2865-2024-0669-1F3537CDEEE2}"/>
              </a:ext>
            </a:extLst>
          </p:cNvPr>
          <p:cNvSpPr>
            <a:spLocks noGrp="1"/>
          </p:cNvSpPr>
          <p:nvPr>
            <p:ph sz="half" idx="1"/>
          </p:nvPr>
        </p:nvSpPr>
        <p:spPr>
          <a:xfrm>
            <a:off x="223024" y="1825625"/>
            <a:ext cx="5796776" cy="4351338"/>
          </a:xfrm>
        </p:spPr>
        <p:txBody>
          <a:bodyPr/>
          <a:lstStyle/>
          <a:p>
            <a:pPr>
              <a:lnSpc>
                <a:spcPct val="115000"/>
              </a:lnSpc>
              <a:spcAft>
                <a:spcPts val="1000"/>
              </a:spcAft>
            </a:pPr>
            <a:r>
              <a:rPr lang="en-US" sz="2800" dirty="0">
                <a:effectLst/>
                <a:latin typeface="Cambria" panose="02040503050406030204" pitchFamily="18" charset="0"/>
                <a:ea typeface="MS Mincho" panose="02020609040205080304" pitchFamily="49" charset="-128"/>
                <a:cs typeface="Arial" panose="020B0604020202020204" pitchFamily="34" charset="0"/>
              </a:rPr>
              <a:t>As a project manager, you must consider the five phases of project management. </a:t>
            </a:r>
          </a:p>
          <a:p>
            <a:pPr>
              <a:lnSpc>
                <a:spcPct val="115000"/>
              </a:lnSpc>
              <a:spcAft>
                <a:spcPts val="1000"/>
              </a:spcAft>
            </a:pPr>
            <a:r>
              <a:rPr lang="en-US" sz="2800" dirty="0">
                <a:effectLst/>
                <a:latin typeface="Cambria" panose="02040503050406030204" pitchFamily="18" charset="0"/>
                <a:ea typeface="MS Mincho" panose="02020609040205080304" pitchFamily="49" charset="-128"/>
                <a:cs typeface="Arial" panose="020B0604020202020204" pitchFamily="34" charset="0"/>
              </a:rPr>
              <a:t>These phases represent the project lifecycle across various professional sectors.</a:t>
            </a:r>
            <a:endParaRPr lang="fr-FR" sz="2800" dirty="0">
              <a:effectLst/>
              <a:latin typeface="Cambria" panose="02040503050406030204" pitchFamily="18" charset="0"/>
              <a:ea typeface="MS Mincho" panose="02020609040205080304" pitchFamily="49" charset="-128"/>
              <a:cs typeface="Arial" panose="020B0604020202020204" pitchFamily="34" charset="0"/>
            </a:endParaRPr>
          </a:p>
          <a:p>
            <a:endParaRPr lang="fr-FR" dirty="0"/>
          </a:p>
        </p:txBody>
      </p:sp>
      <p:sp>
        <p:nvSpPr>
          <p:cNvPr id="4" name="Espace réservé du contenu 3">
            <a:extLst>
              <a:ext uri="{FF2B5EF4-FFF2-40B4-BE49-F238E27FC236}">
                <a16:creationId xmlns:a16="http://schemas.microsoft.com/office/drawing/2014/main" id="{06C157A3-6F2C-11CD-C3CB-0AF0FA718999}"/>
              </a:ext>
            </a:extLst>
          </p:cNvPr>
          <p:cNvSpPr>
            <a:spLocks noGrp="1"/>
          </p:cNvSpPr>
          <p:nvPr>
            <p:ph sz="half" idx="2"/>
          </p:nvPr>
        </p:nvSpPr>
        <p:spPr>
          <a:xfrm>
            <a:off x="6172200" y="1825625"/>
            <a:ext cx="5796776" cy="4351338"/>
          </a:xfrm>
        </p:spPr>
        <p:txBody>
          <a:bodyPr/>
          <a:lstStyle/>
          <a:p>
            <a:r>
              <a:rPr lang="fr-FR" sz="2800" dirty="0">
                <a:solidFill>
                  <a:srgbClr val="0070C0"/>
                </a:solidFill>
                <a:highlight>
                  <a:srgbClr val="FFFF00"/>
                </a:highlight>
                <a:latin typeface="Times New Roman" panose="02020603050405020304" pitchFamily="18" charset="0"/>
                <a:cs typeface="Times New Roman" panose="02020603050405020304" pitchFamily="18" charset="0"/>
              </a:rPr>
              <a:t>En tant que chef de projet, vous devez tenir compte des 5 phases de la gestion de projet.</a:t>
            </a:r>
          </a:p>
          <a:p>
            <a:r>
              <a:rPr lang="fr-FR" sz="2800" dirty="0">
                <a:solidFill>
                  <a:srgbClr val="0070C0"/>
                </a:solidFill>
                <a:highlight>
                  <a:srgbClr val="FFFF00"/>
                </a:highlight>
                <a:latin typeface="Times New Roman" panose="02020603050405020304" pitchFamily="18" charset="0"/>
                <a:cs typeface="Times New Roman" panose="02020603050405020304" pitchFamily="18" charset="0"/>
              </a:rPr>
              <a:t>Ces phases représentent le cycle de vie d’un projet dans divers secteurs professionnels.</a:t>
            </a:r>
          </a:p>
          <a:p>
            <a:endParaRPr lang="fr-FR" dirty="0"/>
          </a:p>
        </p:txBody>
      </p:sp>
    </p:spTree>
    <p:extLst>
      <p:ext uri="{BB962C8B-B14F-4D97-AF65-F5344CB8AC3E}">
        <p14:creationId xmlns:p14="http://schemas.microsoft.com/office/powerpoint/2010/main" val="17347995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0FD4CAC-907B-FE1C-0A62-E09371ECCD58}"/>
              </a:ext>
            </a:extLst>
          </p:cNvPr>
          <p:cNvSpPr>
            <a:spLocks noGrp="1"/>
          </p:cNvSpPr>
          <p:nvPr>
            <p:ph type="title"/>
          </p:nvPr>
        </p:nvSpPr>
        <p:spPr>
          <a:xfrm>
            <a:off x="0" y="365125"/>
            <a:ext cx="12192000" cy="1325563"/>
          </a:xfrm>
        </p:spPr>
        <p:txBody>
          <a:bodyPr/>
          <a:lstStyle/>
          <a:p>
            <a:r>
              <a:rPr lang="fr-FR" b="1" dirty="0">
                <a:solidFill>
                  <a:schemeClr val="accent6"/>
                </a:solidFill>
                <a:highlight>
                  <a:srgbClr val="FFFF00"/>
                </a:highlight>
                <a:latin typeface="Times New Roman" panose="02020603050405020304" pitchFamily="18" charset="0"/>
                <a:cs typeface="Times New Roman" panose="02020603050405020304" pitchFamily="18" charset="0"/>
              </a:rPr>
              <a:t>Les Techniques de planification </a:t>
            </a:r>
            <a:br>
              <a:rPr lang="fr-FR" b="1" dirty="0">
                <a:solidFill>
                  <a:schemeClr val="accent6"/>
                </a:solidFill>
                <a:highlight>
                  <a:srgbClr val="FFFF00"/>
                </a:highlight>
                <a:latin typeface="Times New Roman" panose="02020603050405020304" pitchFamily="18" charset="0"/>
                <a:cs typeface="Times New Roman" panose="02020603050405020304" pitchFamily="18" charset="0"/>
              </a:rPr>
            </a:br>
            <a:r>
              <a:rPr lang="fr-FR" b="1" dirty="0">
                <a:solidFill>
                  <a:schemeClr val="accent6"/>
                </a:solidFill>
                <a:highlight>
                  <a:srgbClr val="FFFF00"/>
                </a:highlight>
                <a:latin typeface="Times New Roman" panose="02020603050405020304" pitchFamily="18" charset="0"/>
                <a:cs typeface="Times New Roman" panose="02020603050405020304" pitchFamily="18" charset="0"/>
              </a:rPr>
              <a:t> </a:t>
            </a:r>
            <a:r>
              <a:rPr lang="en-US" sz="4400" b="1" dirty="0">
                <a:solidFill>
                  <a:srgbClr val="4F81BD"/>
                </a:solidFill>
                <a:effectLst/>
                <a:latin typeface="Calibri" panose="020F0502020204030204" pitchFamily="34" charset="0"/>
                <a:ea typeface="MS Gothic" panose="020B0609070205080204" pitchFamily="49" charset="-128"/>
                <a:cs typeface="Times New Roman" panose="02020603050405020304" pitchFamily="18" charset="0"/>
              </a:rPr>
              <a:t>Planning Techniques</a:t>
            </a:r>
            <a:endParaRPr lang="fr-FR" dirty="0"/>
          </a:p>
        </p:txBody>
      </p:sp>
      <p:sp>
        <p:nvSpPr>
          <p:cNvPr id="3" name="Espace réservé du contenu 2">
            <a:extLst>
              <a:ext uri="{FF2B5EF4-FFF2-40B4-BE49-F238E27FC236}">
                <a16:creationId xmlns:a16="http://schemas.microsoft.com/office/drawing/2014/main" id="{CA152656-4BB2-9F0C-93BA-60FA5263D562}"/>
              </a:ext>
            </a:extLst>
          </p:cNvPr>
          <p:cNvSpPr>
            <a:spLocks noGrp="1"/>
          </p:cNvSpPr>
          <p:nvPr>
            <p:ph sz="half" idx="1"/>
          </p:nvPr>
        </p:nvSpPr>
        <p:spPr>
          <a:xfrm>
            <a:off x="323385" y="1825625"/>
            <a:ext cx="5696415" cy="4351338"/>
          </a:xfrm>
        </p:spPr>
        <p:txBody>
          <a:bodyPr/>
          <a:lstStyle/>
          <a:p>
            <a:r>
              <a:rPr lang="en-US" sz="2800" b="1" dirty="0">
                <a:solidFill>
                  <a:srgbClr val="4F81BD"/>
                </a:solidFill>
                <a:effectLst/>
                <a:latin typeface="Calibri" panose="020F0502020204030204" pitchFamily="34" charset="0"/>
                <a:ea typeface="MS Gothic" panose="020B0609070205080204" pitchFamily="49" charset="-128"/>
                <a:cs typeface="Times New Roman" panose="02020603050405020304" pitchFamily="18" charset="0"/>
              </a:rPr>
              <a:t>1. Scheduling</a:t>
            </a:r>
          </a:p>
          <a:p>
            <a:pPr marL="0" indent="0">
              <a:buNone/>
            </a:pPr>
            <a:r>
              <a:rPr lang="en-US" sz="2800" dirty="0">
                <a:effectLst/>
                <a:latin typeface="Cambria" panose="02040503050406030204" pitchFamily="18" charset="0"/>
                <a:ea typeface="MS Mincho" panose="02020609040205080304" pitchFamily="49" charset="-128"/>
                <a:cs typeface="Arial" panose="020B0604020202020204" pitchFamily="34" charset="0"/>
              </a:rPr>
              <a:t>Scheduling defines the timeline for carrying out activities, identifying milestones, and achieving project objectives. </a:t>
            </a:r>
            <a:endParaRPr lang="fr-FR" sz="2800" b="1" dirty="0">
              <a:solidFill>
                <a:srgbClr val="4F81BD"/>
              </a:solidFill>
              <a:effectLst/>
              <a:latin typeface="Calibri" panose="020F0502020204030204" pitchFamily="34" charset="0"/>
              <a:ea typeface="MS Gothic" panose="020B0609070205080204" pitchFamily="49" charset="-128"/>
              <a:cs typeface="Times New Roman" panose="02020603050405020304" pitchFamily="18" charset="0"/>
            </a:endParaRPr>
          </a:p>
          <a:p>
            <a:endParaRPr lang="fr-FR" dirty="0"/>
          </a:p>
        </p:txBody>
      </p:sp>
      <p:sp>
        <p:nvSpPr>
          <p:cNvPr id="4" name="Espace réservé du contenu 3">
            <a:extLst>
              <a:ext uri="{FF2B5EF4-FFF2-40B4-BE49-F238E27FC236}">
                <a16:creationId xmlns:a16="http://schemas.microsoft.com/office/drawing/2014/main" id="{AD687E3D-4FD4-1CD2-1020-B435510EF7D0}"/>
              </a:ext>
            </a:extLst>
          </p:cNvPr>
          <p:cNvSpPr>
            <a:spLocks noGrp="1"/>
          </p:cNvSpPr>
          <p:nvPr>
            <p:ph sz="half" idx="2"/>
          </p:nvPr>
        </p:nvSpPr>
        <p:spPr>
          <a:xfrm>
            <a:off x="6172200" y="1825625"/>
            <a:ext cx="5181600" cy="4351338"/>
          </a:xfrm>
        </p:spPr>
        <p:txBody>
          <a:bodyPr/>
          <a:lstStyle/>
          <a:p>
            <a:pPr marL="0" indent="0" fontAlgn="base">
              <a:buNone/>
            </a:pPr>
            <a:r>
              <a:rPr lang="fr-FR" b="1" dirty="0">
                <a:latin typeface="Times New Roman" panose="02020603050405020304" pitchFamily="18" charset="0"/>
                <a:cs typeface="Times New Roman" panose="02020603050405020304" pitchFamily="18" charset="0"/>
              </a:rPr>
              <a:t>1. Le Planning</a:t>
            </a:r>
            <a:endParaRPr lang="fr-FR" dirty="0">
              <a:latin typeface="Times New Roman" panose="02020603050405020304" pitchFamily="18" charset="0"/>
              <a:cs typeface="Times New Roman" panose="02020603050405020304" pitchFamily="18" charset="0"/>
            </a:endParaRPr>
          </a:p>
          <a:p>
            <a:pPr marL="0" indent="0" fontAlgn="base">
              <a:buNone/>
            </a:pPr>
            <a:r>
              <a:rPr lang="fr-FR" dirty="0">
                <a:highlight>
                  <a:srgbClr val="FFFF00"/>
                </a:highlight>
                <a:latin typeface="Times New Roman" panose="02020603050405020304" pitchFamily="18" charset="0"/>
                <a:cs typeface="Times New Roman" panose="02020603050405020304" pitchFamily="18" charset="0"/>
              </a:rPr>
              <a:t>Le planning correspond aux dates pour réaliser les activités, identifier les jalons et atteindre les objectifs du projet. </a:t>
            </a:r>
            <a:endParaRPr lang="fr-FR" dirty="0"/>
          </a:p>
        </p:txBody>
      </p:sp>
    </p:spTree>
    <p:extLst>
      <p:ext uri="{BB962C8B-B14F-4D97-AF65-F5344CB8AC3E}">
        <p14:creationId xmlns:p14="http://schemas.microsoft.com/office/powerpoint/2010/main" val="33876392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EECF042-6826-CB52-9348-0EF0C8FC944C}"/>
              </a:ext>
            </a:extLst>
          </p:cNvPr>
          <p:cNvSpPr>
            <a:spLocks noGrp="1"/>
          </p:cNvSpPr>
          <p:nvPr>
            <p:ph type="title"/>
          </p:nvPr>
        </p:nvSpPr>
        <p:spPr>
          <a:xfrm>
            <a:off x="838200" y="365126"/>
            <a:ext cx="10515600" cy="505732"/>
          </a:xfrm>
        </p:spPr>
        <p:txBody>
          <a:bodyPr>
            <a:normAutofit fontScale="90000"/>
          </a:bodyPr>
          <a:lstStyle/>
          <a:p>
            <a:br>
              <a:rPr lang="fr-FR" b="1" dirty="0">
                <a:latin typeface="Times New Roman" panose="02020603050405020304" pitchFamily="18" charset="0"/>
                <a:cs typeface="Times New Roman" panose="02020603050405020304" pitchFamily="18" charset="0"/>
              </a:rPr>
            </a:br>
            <a:r>
              <a:rPr lang="fr-FR" b="1" dirty="0">
                <a:latin typeface="Times New Roman" panose="02020603050405020304" pitchFamily="18" charset="0"/>
                <a:cs typeface="Times New Roman" panose="02020603050405020304" pitchFamily="18" charset="0"/>
              </a:rPr>
              <a:t>2. Les étapes successives 2. </a:t>
            </a:r>
            <a:r>
              <a:rPr lang="en-US" sz="4400" b="1" dirty="0">
                <a:solidFill>
                  <a:srgbClr val="4F81BD"/>
                </a:solidFill>
                <a:effectLst/>
                <a:latin typeface="Calibri" panose="020F0502020204030204" pitchFamily="34" charset="0"/>
                <a:ea typeface="MS Gothic" panose="020B0609070205080204" pitchFamily="49" charset="-128"/>
                <a:cs typeface="Times New Roman" panose="02020603050405020304" pitchFamily="18" charset="0"/>
              </a:rPr>
              <a:t>Successive Steps</a:t>
            </a:r>
            <a:br>
              <a:rPr lang="fr-FR" sz="4400" b="1" dirty="0">
                <a:solidFill>
                  <a:srgbClr val="4F81BD"/>
                </a:solidFill>
                <a:effectLst/>
                <a:latin typeface="Calibri" panose="020F0502020204030204" pitchFamily="34" charset="0"/>
                <a:ea typeface="MS Gothic" panose="020B0609070205080204" pitchFamily="49" charset="-128"/>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endParaRPr lang="fr-FR" dirty="0"/>
          </a:p>
        </p:txBody>
      </p:sp>
      <p:sp>
        <p:nvSpPr>
          <p:cNvPr id="3" name="Espace réservé du contenu 2">
            <a:extLst>
              <a:ext uri="{FF2B5EF4-FFF2-40B4-BE49-F238E27FC236}">
                <a16:creationId xmlns:a16="http://schemas.microsoft.com/office/drawing/2014/main" id="{0C5AA493-557D-8B6C-6B30-0736662C49CD}"/>
              </a:ext>
            </a:extLst>
          </p:cNvPr>
          <p:cNvSpPr>
            <a:spLocks noGrp="1"/>
          </p:cNvSpPr>
          <p:nvPr>
            <p:ph sz="half" idx="1"/>
          </p:nvPr>
        </p:nvSpPr>
        <p:spPr>
          <a:xfrm>
            <a:off x="0" y="870858"/>
            <a:ext cx="6019800" cy="5987141"/>
          </a:xfrm>
        </p:spPr>
        <p:txBody>
          <a:bodyPr>
            <a:normAutofit lnSpcReduction="10000"/>
          </a:bodyPr>
          <a:lstStyle/>
          <a:p>
            <a:pPr marL="0" indent="0">
              <a:lnSpc>
                <a:spcPct val="115000"/>
              </a:lnSpc>
              <a:spcAft>
                <a:spcPts val="1000"/>
              </a:spcAft>
              <a:buNone/>
            </a:pPr>
            <a:r>
              <a:rPr lang="en-US" sz="1800" dirty="0">
                <a:effectLst/>
                <a:latin typeface="Cambria" panose="02040503050406030204" pitchFamily="18" charset="0"/>
                <a:ea typeface="MS Mincho" panose="02020609040205080304" pitchFamily="49" charset="-128"/>
                <a:cs typeface="Arial" panose="020B0604020202020204" pitchFamily="34" charset="0"/>
              </a:rPr>
              <a:t>• </a:t>
            </a:r>
            <a:r>
              <a:rPr lang="en-US" dirty="0">
                <a:effectLst/>
                <a:latin typeface="Cambria" panose="02040503050406030204" pitchFamily="18" charset="0"/>
                <a:ea typeface="MS Mincho" panose="02020609040205080304" pitchFamily="49" charset="-128"/>
                <a:cs typeface="Arial" panose="020B0604020202020204" pitchFamily="34" charset="0"/>
              </a:rPr>
              <a:t>Detailed Preliminary Study</a:t>
            </a:r>
          </a:p>
          <a:p>
            <a:pPr marL="0" indent="0">
              <a:lnSpc>
                <a:spcPct val="115000"/>
              </a:lnSpc>
              <a:spcAft>
                <a:spcPts val="1000"/>
              </a:spcAft>
              <a:buNone/>
            </a:pPr>
            <a:r>
              <a:rPr lang="en-US" dirty="0">
                <a:effectLst/>
                <a:latin typeface="Cambria" panose="02040503050406030204" pitchFamily="18" charset="0"/>
                <a:ea typeface="MS Mincho" panose="02020609040205080304" pitchFamily="49" charset="-128"/>
                <a:cs typeface="Arial" panose="020B0604020202020204" pitchFamily="34" charset="0"/>
              </a:rPr>
              <a:t>• Configuration File</a:t>
            </a:r>
            <a:endParaRPr lang="fr-FR" dirty="0">
              <a:effectLst/>
              <a:latin typeface="Cambria" panose="02040503050406030204" pitchFamily="18" charset="0"/>
              <a:ea typeface="MS Mincho" panose="02020609040205080304" pitchFamily="49" charset="-128"/>
              <a:cs typeface="Arial" panose="020B0604020202020204" pitchFamily="34" charset="0"/>
            </a:endParaRPr>
          </a:p>
          <a:p>
            <a:pPr marL="0" indent="0">
              <a:lnSpc>
                <a:spcPct val="115000"/>
              </a:lnSpc>
              <a:spcAft>
                <a:spcPts val="1000"/>
              </a:spcAft>
              <a:buNone/>
            </a:pPr>
            <a:r>
              <a:rPr lang="en-US" dirty="0">
                <a:effectLst/>
                <a:latin typeface="Cambria" panose="02040503050406030204" pitchFamily="18" charset="0"/>
                <a:ea typeface="MS Mincho" panose="02020609040205080304" pitchFamily="49" charset="-128"/>
                <a:cs typeface="Arial" panose="020B0604020202020204" pitchFamily="34" charset="0"/>
              </a:rPr>
              <a:t>• Configuration Execution and/or Programming</a:t>
            </a:r>
            <a:endParaRPr lang="fr-FR" dirty="0">
              <a:effectLst/>
              <a:latin typeface="Cambria" panose="02040503050406030204" pitchFamily="18" charset="0"/>
              <a:ea typeface="MS Mincho" panose="02020609040205080304" pitchFamily="49" charset="-128"/>
              <a:cs typeface="Arial" panose="020B0604020202020204" pitchFamily="34" charset="0"/>
            </a:endParaRPr>
          </a:p>
          <a:p>
            <a:pPr marL="0" indent="0">
              <a:lnSpc>
                <a:spcPct val="115000"/>
              </a:lnSpc>
              <a:spcAft>
                <a:spcPts val="1000"/>
              </a:spcAft>
              <a:buNone/>
            </a:pPr>
            <a:r>
              <a:rPr lang="en-US" dirty="0">
                <a:effectLst/>
                <a:latin typeface="Cambria" panose="02040503050406030204" pitchFamily="18" charset="0"/>
                <a:ea typeface="MS Mincho" panose="02020609040205080304" pitchFamily="49" charset="-128"/>
                <a:cs typeface="Arial" panose="020B0604020202020204" pitchFamily="34" charset="0"/>
              </a:rPr>
              <a:t>• Test Case Design to prepare for application/module validation</a:t>
            </a:r>
            <a:endParaRPr lang="fr-FR" dirty="0">
              <a:effectLst/>
              <a:latin typeface="Cambria" panose="02040503050406030204" pitchFamily="18" charset="0"/>
              <a:ea typeface="MS Mincho" panose="02020609040205080304" pitchFamily="49" charset="-128"/>
              <a:cs typeface="Arial" panose="020B0604020202020204" pitchFamily="34" charset="0"/>
            </a:endParaRPr>
          </a:p>
          <a:p>
            <a:pPr marL="0" indent="0">
              <a:lnSpc>
                <a:spcPct val="115000"/>
              </a:lnSpc>
              <a:spcAft>
                <a:spcPts val="1000"/>
              </a:spcAft>
              <a:buNone/>
            </a:pPr>
            <a:r>
              <a:rPr lang="en-US" dirty="0">
                <a:effectLst/>
                <a:latin typeface="Cambria" panose="02040503050406030204" pitchFamily="18" charset="0"/>
                <a:ea typeface="MS Mincho" panose="02020609040205080304" pitchFamily="49" charset="-128"/>
                <a:cs typeface="Arial" panose="020B0604020202020204" pitchFamily="34" charset="0"/>
              </a:rPr>
              <a:t>• Validation </a:t>
            </a:r>
            <a:endParaRPr lang="en-US" dirty="0">
              <a:latin typeface="Cambria" panose="02040503050406030204" pitchFamily="18" charset="0"/>
              <a:ea typeface="MS Mincho" panose="02020609040205080304" pitchFamily="49" charset="-128"/>
              <a:cs typeface="Arial" panose="020B0604020202020204" pitchFamily="34" charset="0"/>
            </a:endParaRPr>
          </a:p>
          <a:p>
            <a:pPr marL="0" indent="0">
              <a:lnSpc>
                <a:spcPct val="115000"/>
              </a:lnSpc>
              <a:spcAft>
                <a:spcPts val="1000"/>
              </a:spcAft>
              <a:buNone/>
            </a:pPr>
            <a:r>
              <a:rPr lang="en-US" dirty="0">
                <a:effectLst/>
                <a:latin typeface="Cambria" panose="02040503050406030204" pitchFamily="18" charset="0"/>
                <a:ea typeface="MS Mincho" panose="02020609040205080304" pitchFamily="49" charset="-128"/>
                <a:cs typeface="Arial" panose="020B0604020202020204" pitchFamily="34" charset="0"/>
              </a:rPr>
              <a:t>• User Manual Drafting</a:t>
            </a:r>
            <a:endParaRPr lang="fr-FR" dirty="0">
              <a:effectLst/>
              <a:latin typeface="Cambria" panose="02040503050406030204" pitchFamily="18" charset="0"/>
              <a:ea typeface="MS Mincho" panose="02020609040205080304" pitchFamily="49" charset="-128"/>
              <a:cs typeface="Arial" panose="020B0604020202020204" pitchFamily="34" charset="0"/>
            </a:endParaRPr>
          </a:p>
          <a:p>
            <a:pPr marL="0" indent="0">
              <a:lnSpc>
                <a:spcPct val="115000"/>
              </a:lnSpc>
              <a:spcAft>
                <a:spcPts val="1000"/>
              </a:spcAft>
              <a:buNone/>
            </a:pPr>
            <a:r>
              <a:rPr lang="en-US" dirty="0">
                <a:effectLst/>
                <a:latin typeface="Cambria" panose="02040503050406030204" pitchFamily="18" charset="0"/>
                <a:ea typeface="MS Mincho" panose="02020609040205080304" pitchFamily="49" charset="-128"/>
                <a:cs typeface="Arial" panose="020B0604020202020204" pitchFamily="34" charset="0"/>
              </a:rPr>
              <a:t>• Production Deployment</a:t>
            </a:r>
            <a:endParaRPr lang="fr-FR" dirty="0">
              <a:effectLst/>
              <a:latin typeface="Cambria" panose="02040503050406030204" pitchFamily="18" charset="0"/>
              <a:ea typeface="MS Mincho" panose="02020609040205080304" pitchFamily="49" charset="-128"/>
              <a:cs typeface="Arial" panose="020B0604020202020204" pitchFamily="34" charset="0"/>
            </a:endParaRPr>
          </a:p>
          <a:p>
            <a:endParaRPr lang="fr-FR" dirty="0"/>
          </a:p>
        </p:txBody>
      </p:sp>
      <p:sp>
        <p:nvSpPr>
          <p:cNvPr id="4" name="Espace réservé du contenu 3">
            <a:extLst>
              <a:ext uri="{FF2B5EF4-FFF2-40B4-BE49-F238E27FC236}">
                <a16:creationId xmlns:a16="http://schemas.microsoft.com/office/drawing/2014/main" id="{93117DEF-86D3-13EE-1D89-A63616EFBED1}"/>
              </a:ext>
            </a:extLst>
          </p:cNvPr>
          <p:cNvSpPr>
            <a:spLocks noGrp="1"/>
          </p:cNvSpPr>
          <p:nvPr>
            <p:ph sz="half" idx="2"/>
          </p:nvPr>
        </p:nvSpPr>
        <p:spPr>
          <a:xfrm>
            <a:off x="5704114" y="794656"/>
            <a:ext cx="6335486" cy="5823857"/>
          </a:xfrm>
        </p:spPr>
        <p:txBody>
          <a:bodyPr>
            <a:normAutofit lnSpcReduction="10000"/>
          </a:bodyPr>
          <a:lstStyle/>
          <a:p>
            <a:pPr marL="0" indent="0" fontAlgn="base">
              <a:buNone/>
            </a:pPr>
            <a:r>
              <a:rPr lang="fr-FR" dirty="0">
                <a:latin typeface="Times New Roman" panose="02020603050405020304" pitchFamily="18" charset="0"/>
                <a:cs typeface="Times New Roman" panose="02020603050405020304" pitchFamily="18" charset="0"/>
              </a:rPr>
              <a:t>•    </a:t>
            </a:r>
            <a:r>
              <a:rPr lang="fr-FR" sz="3000" dirty="0">
                <a:highlight>
                  <a:srgbClr val="FFFF00"/>
                </a:highlight>
                <a:latin typeface="Times New Roman" panose="02020603050405020304" pitchFamily="18" charset="0"/>
                <a:cs typeface="Times New Roman" panose="02020603050405020304" pitchFamily="18" charset="0"/>
              </a:rPr>
              <a:t>Etude préalable détaillée</a:t>
            </a:r>
            <a:endParaRPr lang="en-US" sz="3000" dirty="0">
              <a:highlight>
                <a:srgbClr val="FFFF00"/>
              </a:highlight>
              <a:latin typeface="Times New Roman" panose="02020603050405020304" pitchFamily="18" charset="0"/>
              <a:cs typeface="Times New Roman" panose="02020603050405020304" pitchFamily="18" charset="0"/>
            </a:endParaRPr>
          </a:p>
          <a:p>
            <a:pPr marL="0" indent="0" fontAlgn="base">
              <a:buNone/>
            </a:pPr>
            <a:r>
              <a:rPr lang="fr-FR" sz="3000" dirty="0">
                <a:highlight>
                  <a:srgbClr val="FFFF00"/>
                </a:highlight>
                <a:latin typeface="Times New Roman" panose="02020603050405020304" pitchFamily="18" charset="0"/>
                <a:cs typeface="Times New Roman" panose="02020603050405020304" pitchFamily="18" charset="0"/>
              </a:rPr>
              <a:t>•    Dossier de Paramétrage </a:t>
            </a:r>
            <a:r>
              <a:rPr kumimoji="0" lang="ar-SA" altLang="fr-FR" sz="3000" b="0" i="0" u="none" strike="noStrike" cap="none" normalizeH="0" baseline="0" dirty="0">
                <a:ln>
                  <a:noFill/>
                </a:ln>
                <a:solidFill>
                  <a:srgbClr val="1F1F1F"/>
                </a:solidFill>
                <a:effectLst/>
                <a:highlight>
                  <a:srgbClr val="FFFF00"/>
                </a:highlight>
                <a:latin typeface="inherit"/>
                <a:cs typeface="Arial" panose="020B0604020202020204" pitchFamily="34" charset="0"/>
              </a:rPr>
              <a:t>مجلد الإعدادات</a:t>
            </a:r>
            <a:r>
              <a:rPr kumimoji="0" lang="fr-FR" altLang="fr-FR" sz="3000" b="0" i="0" u="none" strike="noStrike" cap="none" normalizeH="0" baseline="0" dirty="0">
                <a:ln>
                  <a:noFill/>
                </a:ln>
                <a:solidFill>
                  <a:schemeClr val="tx1"/>
                </a:solidFill>
                <a:effectLst/>
                <a:highlight>
                  <a:srgbClr val="FFFF00"/>
                </a:highlight>
              </a:rPr>
              <a:t> </a:t>
            </a:r>
            <a:endParaRPr lang="en-US" sz="3000" dirty="0">
              <a:highlight>
                <a:srgbClr val="FFFF00"/>
              </a:highlight>
              <a:latin typeface="Times New Roman" panose="02020603050405020304" pitchFamily="18" charset="0"/>
              <a:cs typeface="Times New Roman" panose="02020603050405020304" pitchFamily="18" charset="0"/>
            </a:endParaRPr>
          </a:p>
          <a:p>
            <a:pPr marL="0" indent="0" fontAlgn="base">
              <a:buNone/>
            </a:pPr>
            <a:r>
              <a:rPr lang="fr-FR" sz="3000" dirty="0">
                <a:highlight>
                  <a:srgbClr val="FFFF00"/>
                </a:highlight>
                <a:latin typeface="Times New Roman" panose="02020603050405020304" pitchFamily="18" charset="0"/>
                <a:cs typeface="Times New Roman" panose="02020603050405020304" pitchFamily="18" charset="0"/>
              </a:rPr>
              <a:t>•    Réalisation du paramétrage et/ou Programmation</a:t>
            </a:r>
            <a:endParaRPr lang="en-US" sz="3000" dirty="0">
              <a:highlight>
                <a:srgbClr val="FFFF00"/>
              </a:highlight>
              <a:latin typeface="Times New Roman" panose="02020603050405020304" pitchFamily="18" charset="0"/>
              <a:cs typeface="Times New Roman" panose="02020603050405020304" pitchFamily="18" charset="0"/>
            </a:endParaRPr>
          </a:p>
          <a:p>
            <a:pPr marL="0" indent="0" fontAlgn="base">
              <a:buNone/>
            </a:pPr>
            <a:r>
              <a:rPr lang="fr-FR" sz="3000" dirty="0">
                <a:highlight>
                  <a:srgbClr val="FFFF00"/>
                </a:highlight>
                <a:latin typeface="Times New Roman" panose="02020603050405020304" pitchFamily="18" charset="0"/>
                <a:cs typeface="Times New Roman" panose="02020603050405020304" pitchFamily="18" charset="0"/>
              </a:rPr>
              <a:t>•    Conception des Jeux d’essai pour préparer la recette de l'application/du module</a:t>
            </a:r>
            <a:endParaRPr lang="en-US" sz="3000" dirty="0">
              <a:highlight>
                <a:srgbClr val="FFFF00"/>
              </a:highlight>
              <a:latin typeface="Times New Roman" panose="02020603050405020304" pitchFamily="18" charset="0"/>
              <a:cs typeface="Times New Roman" panose="02020603050405020304" pitchFamily="18" charset="0"/>
            </a:endParaRPr>
          </a:p>
          <a:p>
            <a:pPr marL="0" indent="0" fontAlgn="base">
              <a:buNone/>
            </a:pPr>
            <a:r>
              <a:rPr lang="fr-FR" sz="3000" dirty="0">
                <a:highlight>
                  <a:srgbClr val="FFFF00"/>
                </a:highlight>
                <a:latin typeface="Times New Roman" panose="02020603050405020304" pitchFamily="18" charset="0"/>
                <a:cs typeface="Times New Roman" panose="02020603050405020304" pitchFamily="18" charset="0"/>
              </a:rPr>
              <a:t>•    Recette </a:t>
            </a:r>
            <a:endParaRPr lang="en-US" sz="3000" dirty="0">
              <a:highlight>
                <a:srgbClr val="FFFF00"/>
              </a:highlight>
              <a:latin typeface="Times New Roman" panose="02020603050405020304" pitchFamily="18" charset="0"/>
              <a:cs typeface="Times New Roman" panose="02020603050405020304" pitchFamily="18" charset="0"/>
            </a:endParaRPr>
          </a:p>
          <a:p>
            <a:pPr marL="0" indent="0" fontAlgn="base">
              <a:buNone/>
            </a:pPr>
            <a:r>
              <a:rPr lang="fr-FR" sz="3000" dirty="0">
                <a:highlight>
                  <a:srgbClr val="FFFF00"/>
                </a:highlight>
                <a:latin typeface="Times New Roman" panose="02020603050405020304" pitchFamily="18" charset="0"/>
                <a:cs typeface="Times New Roman" panose="02020603050405020304" pitchFamily="18" charset="0"/>
              </a:rPr>
              <a:t>•    Rédaction des Manuels utilisateurs</a:t>
            </a:r>
            <a:endParaRPr lang="en-US" sz="3000" dirty="0">
              <a:highlight>
                <a:srgbClr val="FFFF00"/>
              </a:highlight>
              <a:latin typeface="Times New Roman" panose="02020603050405020304" pitchFamily="18" charset="0"/>
              <a:cs typeface="Times New Roman" panose="02020603050405020304" pitchFamily="18" charset="0"/>
            </a:endParaRPr>
          </a:p>
          <a:p>
            <a:pPr marL="0" indent="0" fontAlgn="base">
              <a:buNone/>
            </a:pPr>
            <a:r>
              <a:rPr lang="fr-FR" sz="3000" dirty="0">
                <a:highlight>
                  <a:srgbClr val="FFFF00"/>
                </a:highlight>
                <a:latin typeface="Times New Roman" panose="02020603050405020304" pitchFamily="18" charset="0"/>
                <a:cs typeface="Times New Roman" panose="02020603050405020304" pitchFamily="18" charset="0"/>
              </a:rPr>
              <a:t>•    Mise en production</a:t>
            </a:r>
            <a:endParaRPr lang="en-US" sz="3000" dirty="0">
              <a:highlight>
                <a:srgbClr val="FFFF00"/>
              </a:highlight>
              <a:latin typeface="Times New Roman" panose="02020603050405020304" pitchFamily="18" charset="0"/>
              <a:cs typeface="Times New Roman" panose="02020603050405020304" pitchFamily="18" charset="0"/>
            </a:endParaRPr>
          </a:p>
          <a:p>
            <a:endParaRPr lang="fr-FR" dirty="0"/>
          </a:p>
        </p:txBody>
      </p:sp>
    </p:spTree>
    <p:extLst>
      <p:ext uri="{BB962C8B-B14F-4D97-AF65-F5344CB8AC3E}">
        <p14:creationId xmlns:p14="http://schemas.microsoft.com/office/powerpoint/2010/main" val="5718149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93431"/>
            <a:ext cx="10515600" cy="404447"/>
          </a:xfrm>
        </p:spPr>
        <p:txBody>
          <a:bodyPr>
            <a:normAutofit fontScale="90000"/>
          </a:bodyPr>
          <a:lstStyle/>
          <a:p>
            <a:r>
              <a:rPr lang="fr-FR" b="1" dirty="0">
                <a:latin typeface="Times New Roman" panose="02020603050405020304" pitchFamily="18" charset="0"/>
                <a:cs typeface="Times New Roman" panose="02020603050405020304" pitchFamily="18" charset="0"/>
              </a:rPr>
              <a:t>Processus de gestion de projet</a:t>
            </a: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3547844578"/>
              </p:ext>
            </p:extLst>
          </p:nvPr>
        </p:nvGraphicFramePr>
        <p:xfrm>
          <a:off x="838199" y="597878"/>
          <a:ext cx="11031415" cy="55790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33225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D613D93-3838-9CE2-1399-58053078059B}"/>
              </a:ext>
            </a:extLst>
          </p:cNvPr>
          <p:cNvSpPr>
            <a:spLocks noGrp="1"/>
          </p:cNvSpPr>
          <p:nvPr>
            <p:ph type="title"/>
          </p:nvPr>
        </p:nvSpPr>
        <p:spPr>
          <a:xfrm>
            <a:off x="838200" y="365125"/>
            <a:ext cx="10515600" cy="723011"/>
          </a:xfrm>
        </p:spPr>
        <p:txBody>
          <a:bodyPr>
            <a:normAutofit fontScale="90000"/>
          </a:bodyPr>
          <a:lstStyle/>
          <a:p>
            <a:r>
              <a:rPr lang="en-US" sz="3600" b="1" dirty="0">
                <a:solidFill>
                  <a:srgbClr val="4F81BD"/>
                </a:solidFill>
                <a:effectLst/>
                <a:latin typeface="Calibri" panose="020F0502020204030204" pitchFamily="34" charset="0"/>
                <a:ea typeface="MS Gothic" panose="020B0609070205080204" pitchFamily="49" charset="-128"/>
                <a:cs typeface="Times New Roman" panose="02020603050405020304" pitchFamily="18" charset="0"/>
              </a:rPr>
              <a:t>Project Management Process</a:t>
            </a:r>
            <a:br>
              <a:rPr lang="fr-FR" sz="1800" b="1" dirty="0">
                <a:solidFill>
                  <a:srgbClr val="4F81BD"/>
                </a:solidFill>
                <a:effectLst/>
                <a:latin typeface="Calibri" panose="020F0502020204030204" pitchFamily="34" charset="0"/>
                <a:ea typeface="MS Gothic" panose="020B0609070205080204" pitchFamily="49" charset="-128"/>
                <a:cs typeface="Times New Roman" panose="02020603050405020304" pitchFamily="18" charset="0"/>
              </a:rPr>
            </a:br>
            <a:r>
              <a:rPr lang="fr-FR" b="1" dirty="0">
                <a:latin typeface="Times New Roman" panose="02020603050405020304" pitchFamily="18" charset="0"/>
                <a:cs typeface="Times New Roman" panose="02020603050405020304" pitchFamily="18" charset="0"/>
              </a:rPr>
              <a:t>Processus de gestion de projet</a:t>
            </a:r>
            <a:endParaRPr lang="fr-FR" dirty="0"/>
          </a:p>
        </p:txBody>
      </p:sp>
      <p:sp>
        <p:nvSpPr>
          <p:cNvPr id="3" name="Espace réservé du contenu 2">
            <a:extLst>
              <a:ext uri="{FF2B5EF4-FFF2-40B4-BE49-F238E27FC236}">
                <a16:creationId xmlns:a16="http://schemas.microsoft.com/office/drawing/2014/main" id="{A494A0DA-B29E-9F6D-1679-49925311DA09}"/>
              </a:ext>
            </a:extLst>
          </p:cNvPr>
          <p:cNvSpPr>
            <a:spLocks noGrp="1"/>
          </p:cNvSpPr>
          <p:nvPr>
            <p:ph idx="1"/>
          </p:nvPr>
        </p:nvSpPr>
        <p:spPr>
          <a:xfrm>
            <a:off x="128016" y="1825625"/>
            <a:ext cx="11622024" cy="4351338"/>
          </a:xfrm>
        </p:spPr>
        <p:txBody>
          <a:bodyPr>
            <a:normAutofit/>
          </a:bodyPr>
          <a:lstStyle/>
          <a:p>
            <a:pPr marL="514350" indent="-514350">
              <a:lnSpc>
                <a:spcPct val="115000"/>
              </a:lnSpc>
              <a:buAutoNum type="arabicPeriod"/>
            </a:pPr>
            <a:r>
              <a:rPr lang="en-US" b="1" dirty="0">
                <a:solidFill>
                  <a:srgbClr val="4F81BD"/>
                </a:solidFill>
                <a:effectLst/>
                <a:latin typeface="Calibri" panose="020F0502020204030204" pitchFamily="34" charset="0"/>
                <a:ea typeface="MS Gothic" panose="020B0609070205080204" pitchFamily="49" charset="-128"/>
                <a:cs typeface="Times New Roman" panose="02020603050405020304" pitchFamily="18" charset="0"/>
              </a:rPr>
              <a:t>Initiation Phase</a:t>
            </a:r>
            <a:r>
              <a:rPr lang="fr-FR" b="1" dirty="0">
                <a:solidFill>
                  <a:srgbClr val="4F81BD"/>
                </a:solidFill>
                <a:latin typeface="Calibri" panose="020F0502020204030204" pitchFamily="34" charset="0"/>
                <a:ea typeface="MS Gothic" panose="020B0609070205080204" pitchFamily="49" charset="-128"/>
                <a:cs typeface="Times New Roman" panose="02020603050405020304" pitchFamily="18" charset="0"/>
              </a:rPr>
              <a:t> : </a:t>
            </a:r>
            <a:r>
              <a:rPr lang="en-US" dirty="0">
                <a:effectLst/>
                <a:latin typeface="Cambria" panose="02040503050406030204" pitchFamily="18" charset="0"/>
                <a:ea typeface="MS Mincho" panose="02020609040205080304" pitchFamily="49" charset="-128"/>
                <a:cs typeface="Arial" panose="020B0604020202020204" pitchFamily="34" charset="0"/>
              </a:rPr>
              <a:t>During the initiation phase, you must identify project requirements and develop a proposal. </a:t>
            </a:r>
          </a:p>
          <a:p>
            <a:pPr marL="514350" indent="-514350">
              <a:lnSpc>
                <a:spcPct val="115000"/>
              </a:lnSpc>
              <a:buAutoNum type="arabicPeriod"/>
            </a:pPr>
            <a:r>
              <a:rPr lang="fr-FR" dirty="0">
                <a:latin typeface="Cambria" panose="02040503050406030204" pitchFamily="18" charset="0"/>
                <a:ea typeface="MS Mincho" panose="02020609040205080304" pitchFamily="49" charset="-128"/>
                <a:cs typeface="Arial" panose="020B0604020202020204" pitchFamily="34" charset="0"/>
              </a:rPr>
              <a:t>Phase d’initiation : Au cours de la phase d’initiation, vous devez identifier les exigences du projet et élaborer une proposition. </a:t>
            </a:r>
            <a:endParaRPr lang="fr-FR" dirty="0">
              <a:effectLst/>
              <a:latin typeface="Cambria" panose="02040503050406030204" pitchFamily="18" charset="0"/>
              <a:ea typeface="MS Mincho" panose="02020609040205080304" pitchFamily="49" charset="-128"/>
              <a:cs typeface="Arial" panose="020B0604020202020204" pitchFamily="34" charset="0"/>
            </a:endParaRPr>
          </a:p>
          <a:p>
            <a:endParaRPr lang="fr-FR" dirty="0"/>
          </a:p>
        </p:txBody>
      </p:sp>
    </p:spTree>
    <p:extLst>
      <p:ext uri="{BB962C8B-B14F-4D97-AF65-F5344CB8AC3E}">
        <p14:creationId xmlns:p14="http://schemas.microsoft.com/office/powerpoint/2010/main" val="27657618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C5A599-C332-5035-B07B-87B962AC5229}"/>
              </a:ext>
            </a:extLst>
          </p:cNvPr>
          <p:cNvSpPr>
            <a:spLocks noGrp="1"/>
          </p:cNvSpPr>
          <p:nvPr>
            <p:ph type="title"/>
          </p:nvPr>
        </p:nvSpPr>
        <p:spPr/>
        <p:txBody>
          <a:bodyPr/>
          <a:lstStyle/>
          <a:p>
            <a:r>
              <a:rPr lang="en-US" sz="4400" b="1" dirty="0">
                <a:solidFill>
                  <a:srgbClr val="4F81BD"/>
                </a:solidFill>
                <a:effectLst/>
                <a:latin typeface="Calibri" panose="020F0502020204030204" pitchFamily="34" charset="0"/>
                <a:ea typeface="MS Gothic" panose="020B0609070205080204" pitchFamily="49" charset="-128"/>
                <a:cs typeface="Times New Roman" panose="02020603050405020304" pitchFamily="18" charset="0"/>
              </a:rPr>
              <a:t>2. Planning Phase </a:t>
            </a:r>
            <a:br>
              <a:rPr lang="fr-FR" sz="4400" b="1" dirty="0">
                <a:solidFill>
                  <a:srgbClr val="4F81BD"/>
                </a:solidFill>
                <a:effectLst/>
                <a:latin typeface="Calibri" panose="020F0502020204030204" pitchFamily="34" charset="0"/>
                <a:ea typeface="MS Gothic" panose="020B0609070205080204" pitchFamily="49" charset="-128"/>
                <a:cs typeface="Times New Roman" panose="02020603050405020304" pitchFamily="18" charset="0"/>
              </a:rPr>
            </a:br>
            <a:endParaRPr lang="fr-FR" dirty="0"/>
          </a:p>
        </p:txBody>
      </p:sp>
      <p:sp>
        <p:nvSpPr>
          <p:cNvPr id="3" name="Espace réservé du contenu 2">
            <a:extLst>
              <a:ext uri="{FF2B5EF4-FFF2-40B4-BE49-F238E27FC236}">
                <a16:creationId xmlns:a16="http://schemas.microsoft.com/office/drawing/2014/main" id="{F2031E3C-B957-CB84-2111-C01C24A03169}"/>
              </a:ext>
            </a:extLst>
          </p:cNvPr>
          <p:cNvSpPr>
            <a:spLocks noGrp="1"/>
          </p:cNvSpPr>
          <p:nvPr>
            <p:ph sz="half" idx="1"/>
          </p:nvPr>
        </p:nvSpPr>
        <p:spPr>
          <a:xfrm>
            <a:off x="0" y="1825625"/>
            <a:ext cx="7269480" cy="4351338"/>
          </a:xfrm>
        </p:spPr>
        <p:txBody>
          <a:bodyPr>
            <a:normAutofit fontScale="85000" lnSpcReduction="20000"/>
          </a:bodyPr>
          <a:lstStyle/>
          <a:p>
            <a:pPr>
              <a:lnSpc>
                <a:spcPct val="115000"/>
              </a:lnSpc>
              <a:spcAft>
                <a:spcPts val="1000"/>
              </a:spcAft>
            </a:pPr>
            <a:r>
              <a:rPr lang="en-US" sz="3100" dirty="0">
                <a:effectLst/>
                <a:latin typeface="Cambria" panose="02040503050406030204" pitchFamily="18" charset="0"/>
                <a:ea typeface="MS Mincho" panose="02020609040205080304" pitchFamily="49" charset="-128"/>
                <a:cs typeface="Arial" panose="020B0604020202020204" pitchFamily="34" charset="0"/>
              </a:rPr>
              <a:t>The planning phase requires collaboration between the project manager and the team. </a:t>
            </a:r>
          </a:p>
          <a:p>
            <a:pPr>
              <a:lnSpc>
                <a:spcPct val="115000"/>
              </a:lnSpc>
              <a:spcAft>
                <a:spcPts val="1000"/>
              </a:spcAft>
            </a:pPr>
            <a:r>
              <a:rPr lang="en-US" sz="3100" dirty="0">
                <a:effectLst/>
                <a:latin typeface="Cambria" panose="02040503050406030204" pitchFamily="18" charset="0"/>
                <a:ea typeface="MS Mincho" panose="02020609040205080304" pitchFamily="49" charset="-128"/>
                <a:cs typeface="Arial" panose="020B0604020202020204" pitchFamily="34" charset="0"/>
              </a:rPr>
              <a:t> Establish budgets</a:t>
            </a:r>
            <a:endParaRPr lang="fr-FR" sz="3100" dirty="0">
              <a:effectLst/>
              <a:latin typeface="Cambria" panose="02040503050406030204" pitchFamily="18" charset="0"/>
              <a:ea typeface="MS Mincho" panose="02020609040205080304" pitchFamily="49" charset="-128"/>
              <a:cs typeface="Arial" panose="020B0604020202020204" pitchFamily="34" charset="0"/>
            </a:endParaRPr>
          </a:p>
          <a:p>
            <a:pPr marL="0" indent="0">
              <a:lnSpc>
                <a:spcPct val="115000"/>
              </a:lnSpc>
              <a:spcAft>
                <a:spcPts val="1000"/>
              </a:spcAft>
              <a:buNone/>
            </a:pPr>
            <a:r>
              <a:rPr lang="en-US" sz="3100" dirty="0">
                <a:effectLst/>
                <a:latin typeface="Cambria" panose="02040503050406030204" pitchFamily="18" charset="0"/>
                <a:ea typeface="MS Mincho" panose="02020609040205080304" pitchFamily="49" charset="-128"/>
                <a:cs typeface="Arial" panose="020B0604020202020204" pitchFamily="34" charset="0"/>
              </a:rPr>
              <a:t>• Identify risks</a:t>
            </a:r>
            <a:endParaRPr lang="fr-FR" sz="3100" dirty="0">
              <a:effectLst/>
              <a:latin typeface="Cambria" panose="02040503050406030204" pitchFamily="18" charset="0"/>
              <a:ea typeface="MS Mincho" panose="02020609040205080304" pitchFamily="49" charset="-128"/>
              <a:cs typeface="Arial" panose="020B0604020202020204" pitchFamily="34" charset="0"/>
            </a:endParaRPr>
          </a:p>
          <a:p>
            <a:pPr marL="0" indent="0">
              <a:lnSpc>
                <a:spcPct val="115000"/>
              </a:lnSpc>
              <a:spcAft>
                <a:spcPts val="1000"/>
              </a:spcAft>
              <a:buNone/>
            </a:pPr>
            <a:r>
              <a:rPr lang="en-US" sz="3100" dirty="0">
                <a:effectLst/>
                <a:latin typeface="Cambria" panose="02040503050406030204" pitchFamily="18" charset="0"/>
                <a:ea typeface="MS Mincho" panose="02020609040205080304" pitchFamily="49" charset="-128"/>
                <a:cs typeface="Arial" panose="020B0604020202020204" pitchFamily="34" charset="0"/>
              </a:rPr>
              <a:t>• Set clear objectives for project execution</a:t>
            </a:r>
            <a:endParaRPr lang="fr-FR" sz="3100" dirty="0">
              <a:effectLst/>
              <a:latin typeface="Cambria" panose="02040503050406030204" pitchFamily="18" charset="0"/>
              <a:ea typeface="MS Mincho" panose="02020609040205080304" pitchFamily="49" charset="-128"/>
              <a:cs typeface="Arial" panose="020B0604020202020204" pitchFamily="34" charset="0"/>
            </a:endParaRPr>
          </a:p>
          <a:p>
            <a:pPr>
              <a:lnSpc>
                <a:spcPct val="115000"/>
              </a:lnSpc>
              <a:spcAft>
                <a:spcPts val="1000"/>
              </a:spcAft>
            </a:pPr>
            <a:r>
              <a:rPr lang="en-US" sz="3100" dirty="0">
                <a:effectLst/>
                <a:latin typeface="Cambria" panose="02040503050406030204" pitchFamily="18" charset="0"/>
                <a:ea typeface="MS Mincho" panose="02020609040205080304" pitchFamily="49" charset="-128"/>
                <a:cs typeface="Arial" panose="020B0604020202020204" pitchFamily="34" charset="0"/>
              </a:rPr>
              <a:t>To structure your objectives, use a roadmap model, which you can refer to throughout the project lifecycle.</a:t>
            </a:r>
            <a:endParaRPr lang="fr-FR" sz="3100" dirty="0">
              <a:effectLst/>
              <a:latin typeface="Cambria" panose="02040503050406030204" pitchFamily="18" charset="0"/>
              <a:ea typeface="MS Mincho" panose="02020609040205080304" pitchFamily="49" charset="-128"/>
              <a:cs typeface="Arial" panose="020B0604020202020204" pitchFamily="34" charset="0"/>
            </a:endParaRPr>
          </a:p>
          <a:p>
            <a:endParaRPr lang="fr-FR" dirty="0"/>
          </a:p>
        </p:txBody>
      </p:sp>
      <p:sp>
        <p:nvSpPr>
          <p:cNvPr id="4" name="Espace réservé du contenu 3">
            <a:extLst>
              <a:ext uri="{FF2B5EF4-FFF2-40B4-BE49-F238E27FC236}">
                <a16:creationId xmlns:a16="http://schemas.microsoft.com/office/drawing/2014/main" id="{5C917EE1-BEBE-9FA6-2748-13538EABCB7A}"/>
              </a:ext>
            </a:extLst>
          </p:cNvPr>
          <p:cNvSpPr>
            <a:spLocks noGrp="1"/>
          </p:cNvSpPr>
          <p:nvPr>
            <p:ph sz="half" idx="2"/>
          </p:nvPr>
        </p:nvSpPr>
        <p:spPr>
          <a:xfrm>
            <a:off x="7269480" y="1825625"/>
            <a:ext cx="4828032" cy="4351338"/>
          </a:xfrm>
        </p:spPr>
        <p:txBody>
          <a:bodyPr>
            <a:normAutofit fontScale="85000" lnSpcReduction="20000"/>
          </a:bodyPr>
          <a:lstStyle/>
          <a:p>
            <a:pPr lvl="0"/>
            <a:r>
              <a:rPr lang="fr-FR" sz="3600" b="1" noProof="0" dirty="0">
                <a:solidFill>
                  <a:schemeClr val="bg1"/>
                </a:solidFill>
              </a:rPr>
              <a:t>Planification</a:t>
            </a:r>
            <a:r>
              <a:rPr lang="fr-FR" sz="2800" b="1" noProof="0" dirty="0">
                <a:solidFill>
                  <a:srgbClr val="FF0000"/>
                </a:solidFill>
              </a:rPr>
              <a:t>. </a:t>
            </a:r>
          </a:p>
          <a:p>
            <a:r>
              <a:rPr lang="fr-FR" dirty="0"/>
              <a:t>La phase de planification nécessite une collaboration entre le chef de projet et l’équipe. 
Etablir les budgets
Identifier les risques
Fixer des objectifs clairs pour l’exécution du projet
Pour structurer vos objectifs, utilisez un modèle de feuille de route, auquel vous pouvez vous référer tout au long du cycle de vie du projet.</a:t>
            </a:r>
          </a:p>
        </p:txBody>
      </p:sp>
    </p:spTree>
    <p:extLst>
      <p:ext uri="{BB962C8B-B14F-4D97-AF65-F5344CB8AC3E}">
        <p14:creationId xmlns:p14="http://schemas.microsoft.com/office/powerpoint/2010/main" val="17240443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ABA94BC-9BBA-112E-D179-F399680E0F4D}"/>
              </a:ext>
            </a:extLst>
          </p:cNvPr>
          <p:cNvSpPr>
            <a:spLocks noGrp="1"/>
          </p:cNvSpPr>
          <p:nvPr>
            <p:ph type="title"/>
          </p:nvPr>
        </p:nvSpPr>
        <p:spPr>
          <a:xfrm>
            <a:off x="838200" y="-119743"/>
            <a:ext cx="10515600" cy="1317173"/>
          </a:xfrm>
        </p:spPr>
        <p:txBody>
          <a:bodyPr/>
          <a:lstStyle/>
          <a:p>
            <a:r>
              <a:rPr lang="fr-FR" b="1" dirty="0">
                <a:latin typeface="Times New Roman" panose="02020603050405020304" pitchFamily="18" charset="0"/>
                <a:cs typeface="Times New Roman" panose="02020603050405020304" pitchFamily="18" charset="0"/>
              </a:rPr>
              <a:t>La phase de lancement </a:t>
            </a:r>
            <a:r>
              <a:rPr lang="en-US" sz="1800" b="1" dirty="0">
                <a:solidFill>
                  <a:srgbClr val="4F81BD"/>
                </a:solidFill>
                <a:effectLst/>
                <a:latin typeface="Calibri" panose="020F0502020204030204" pitchFamily="34" charset="0"/>
                <a:ea typeface="MS Gothic" panose="020B0609070205080204" pitchFamily="49" charset="-128"/>
                <a:cs typeface="Times New Roman" panose="02020603050405020304" pitchFamily="18" charset="0"/>
              </a:rPr>
              <a:t>Project Management Process</a:t>
            </a:r>
            <a:br>
              <a:rPr lang="fr-FR" sz="1800" b="1" dirty="0">
                <a:solidFill>
                  <a:srgbClr val="4F81BD"/>
                </a:solidFill>
                <a:effectLst/>
                <a:latin typeface="Calibri" panose="020F0502020204030204" pitchFamily="34" charset="0"/>
                <a:ea typeface="MS Gothic" panose="020B0609070205080204" pitchFamily="49" charset="-128"/>
                <a:cs typeface="Times New Roman" panose="02020603050405020304" pitchFamily="18" charset="0"/>
              </a:rPr>
            </a:br>
            <a:endParaRPr lang="fr-FR" dirty="0"/>
          </a:p>
        </p:txBody>
      </p:sp>
      <p:sp>
        <p:nvSpPr>
          <p:cNvPr id="3" name="Espace réservé du contenu 2">
            <a:extLst>
              <a:ext uri="{FF2B5EF4-FFF2-40B4-BE49-F238E27FC236}">
                <a16:creationId xmlns:a16="http://schemas.microsoft.com/office/drawing/2014/main" id="{0304681B-DA0E-B682-0718-2EF47C593054}"/>
              </a:ext>
            </a:extLst>
          </p:cNvPr>
          <p:cNvSpPr>
            <a:spLocks noGrp="1"/>
          </p:cNvSpPr>
          <p:nvPr>
            <p:ph sz="half" idx="1"/>
          </p:nvPr>
        </p:nvSpPr>
        <p:spPr>
          <a:xfrm>
            <a:off x="295275" y="1197429"/>
            <a:ext cx="5724525" cy="4979534"/>
          </a:xfrm>
        </p:spPr>
        <p:txBody>
          <a:bodyPr>
            <a:normAutofit/>
          </a:bodyPr>
          <a:lstStyle/>
          <a:p>
            <a:r>
              <a:rPr lang="en-US" dirty="0"/>
              <a:t>During the initiation phase, you need to determine the needs associated with the project and develop a proposal. 
The project must also be feasible by the team and the company as a whole. 
During this phase, also remember to check that the duration and resources allocated are consistent for this project before implementing it.</a:t>
            </a:r>
            <a:endParaRPr lang="fr-FR" dirty="0"/>
          </a:p>
        </p:txBody>
      </p:sp>
      <p:sp>
        <p:nvSpPr>
          <p:cNvPr id="4" name="Espace réservé du contenu 3">
            <a:extLst>
              <a:ext uri="{FF2B5EF4-FFF2-40B4-BE49-F238E27FC236}">
                <a16:creationId xmlns:a16="http://schemas.microsoft.com/office/drawing/2014/main" id="{7E8E38E7-82E6-9B89-A008-D91547CAF095}"/>
              </a:ext>
            </a:extLst>
          </p:cNvPr>
          <p:cNvSpPr>
            <a:spLocks noGrp="1"/>
          </p:cNvSpPr>
          <p:nvPr>
            <p:ph sz="half" idx="2"/>
          </p:nvPr>
        </p:nvSpPr>
        <p:spPr>
          <a:xfrm>
            <a:off x="6172200" y="1197429"/>
            <a:ext cx="5932714" cy="4979534"/>
          </a:xfrm>
        </p:spPr>
        <p:txBody>
          <a:bodyPr>
            <a:normAutofit/>
          </a:bodyPr>
          <a:lstStyle/>
          <a:p>
            <a:pPr fontAlgn="auto"/>
            <a:r>
              <a:rPr lang="fr-FR" sz="2800" dirty="0">
                <a:highlight>
                  <a:srgbClr val="FFFF00"/>
                </a:highlight>
                <a:latin typeface="Times New Roman" panose="02020603050405020304" pitchFamily="18" charset="0"/>
                <a:cs typeface="Times New Roman" panose="02020603050405020304" pitchFamily="18" charset="0"/>
              </a:rPr>
              <a:t>Au cours de la phase de lancement, vous devez déterminer les besoins associés au projet et élaborer une proposition. </a:t>
            </a:r>
          </a:p>
          <a:p>
            <a:pPr fontAlgn="auto"/>
            <a:r>
              <a:rPr lang="fr-FR" sz="2800" dirty="0">
                <a:highlight>
                  <a:srgbClr val="FFFF00"/>
                </a:highlight>
                <a:latin typeface="Times New Roman" panose="02020603050405020304" pitchFamily="18" charset="0"/>
                <a:cs typeface="Times New Roman" panose="02020603050405020304" pitchFamily="18" charset="0"/>
              </a:rPr>
              <a:t>Le projet doit également être réalisable par l’équipe et l’entreprise dans son ensemble. </a:t>
            </a:r>
          </a:p>
          <a:p>
            <a:pPr fontAlgn="auto"/>
            <a:r>
              <a:rPr lang="fr-FR" sz="2800" dirty="0">
                <a:highlight>
                  <a:srgbClr val="FFFF00"/>
                </a:highlight>
                <a:latin typeface="Times New Roman" panose="02020603050405020304" pitchFamily="18" charset="0"/>
                <a:cs typeface="Times New Roman" panose="02020603050405020304" pitchFamily="18" charset="0"/>
              </a:rPr>
              <a:t>Pendant cette phase, pensez aussi à vérifier que la durée et les ressources allouées sont cohérents pour ce projet avant de le mettre en œuvre.</a:t>
            </a:r>
          </a:p>
          <a:p>
            <a:endParaRPr lang="fr-FR" dirty="0"/>
          </a:p>
        </p:txBody>
      </p:sp>
    </p:spTree>
    <p:extLst>
      <p:ext uri="{BB962C8B-B14F-4D97-AF65-F5344CB8AC3E}">
        <p14:creationId xmlns:p14="http://schemas.microsoft.com/office/powerpoint/2010/main" val="30968548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30EF0D1-6D29-1336-F429-D69FF261D954}"/>
              </a:ext>
            </a:extLst>
          </p:cNvPr>
          <p:cNvSpPr>
            <a:spLocks noGrp="1"/>
          </p:cNvSpPr>
          <p:nvPr>
            <p:ph type="title"/>
          </p:nvPr>
        </p:nvSpPr>
        <p:spPr/>
        <p:txBody>
          <a:bodyPr/>
          <a:lstStyle/>
          <a:p>
            <a:r>
              <a:rPr lang="en-US" sz="4400" b="1" dirty="0">
                <a:solidFill>
                  <a:srgbClr val="4F81BD"/>
                </a:solidFill>
                <a:effectLst/>
                <a:latin typeface="Calibri" panose="020F0502020204030204" pitchFamily="34" charset="0"/>
                <a:ea typeface="MS Gothic" panose="020B0609070205080204" pitchFamily="49" charset="-128"/>
                <a:cs typeface="Times New Roman" panose="02020603050405020304" pitchFamily="18" charset="0"/>
              </a:rPr>
              <a:t>3. Execution Phase</a:t>
            </a:r>
            <a:br>
              <a:rPr lang="fr-FR" sz="4400" b="1" dirty="0">
                <a:solidFill>
                  <a:srgbClr val="4F81BD"/>
                </a:solidFill>
                <a:effectLst/>
                <a:latin typeface="Calibri" panose="020F0502020204030204" pitchFamily="34" charset="0"/>
                <a:ea typeface="MS Gothic" panose="020B0609070205080204" pitchFamily="49" charset="-128"/>
                <a:cs typeface="Times New Roman" panose="02020603050405020304" pitchFamily="18" charset="0"/>
              </a:rPr>
            </a:br>
            <a:endParaRPr lang="fr-FR" dirty="0"/>
          </a:p>
        </p:txBody>
      </p:sp>
      <p:sp>
        <p:nvSpPr>
          <p:cNvPr id="3" name="Espace réservé du contenu 2">
            <a:extLst>
              <a:ext uri="{FF2B5EF4-FFF2-40B4-BE49-F238E27FC236}">
                <a16:creationId xmlns:a16="http://schemas.microsoft.com/office/drawing/2014/main" id="{842E28D9-25F8-E615-056E-84FDD1C36E35}"/>
              </a:ext>
            </a:extLst>
          </p:cNvPr>
          <p:cNvSpPr>
            <a:spLocks noGrp="1"/>
          </p:cNvSpPr>
          <p:nvPr>
            <p:ph sz="half" idx="1"/>
          </p:nvPr>
        </p:nvSpPr>
        <p:spPr>
          <a:xfrm>
            <a:off x="173736" y="1825625"/>
            <a:ext cx="5846064" cy="4351338"/>
          </a:xfrm>
        </p:spPr>
        <p:txBody>
          <a:bodyPr>
            <a:normAutofit fontScale="70000" lnSpcReduction="20000"/>
          </a:bodyPr>
          <a:lstStyle/>
          <a:p>
            <a:pPr marL="0" indent="0">
              <a:lnSpc>
                <a:spcPct val="115000"/>
              </a:lnSpc>
              <a:spcAft>
                <a:spcPts val="1000"/>
              </a:spcAft>
              <a:buNone/>
            </a:pPr>
            <a:r>
              <a:rPr lang="en-US" sz="1800" dirty="0">
                <a:effectLst/>
                <a:latin typeface="Cambria" panose="02040503050406030204" pitchFamily="18" charset="0"/>
                <a:ea typeface="MS Mincho" panose="02020609040205080304" pitchFamily="49" charset="-128"/>
                <a:cs typeface="Arial" panose="020B0604020202020204" pitchFamily="34" charset="0"/>
              </a:rPr>
              <a:t>• </a:t>
            </a:r>
            <a:r>
              <a:rPr lang="en-US" dirty="0">
                <a:effectLst/>
                <a:latin typeface="Cambria" panose="02040503050406030204" pitchFamily="18" charset="0"/>
                <a:ea typeface="MS Mincho" panose="02020609040205080304" pitchFamily="49" charset="-128"/>
                <a:cs typeface="Arial" panose="020B0604020202020204" pitchFamily="34" charset="0"/>
              </a:rPr>
              <a:t>Project managers play a crucial role by delegating tasks and facilitating communication among team members.</a:t>
            </a:r>
            <a:endParaRPr lang="fr-FR" dirty="0">
              <a:effectLst/>
              <a:latin typeface="Cambria" panose="02040503050406030204" pitchFamily="18" charset="0"/>
              <a:ea typeface="MS Mincho" panose="02020609040205080304" pitchFamily="49" charset="-128"/>
              <a:cs typeface="Arial" panose="020B0604020202020204" pitchFamily="34" charset="0"/>
            </a:endParaRPr>
          </a:p>
          <a:p>
            <a:pPr marL="0" indent="0">
              <a:lnSpc>
                <a:spcPct val="115000"/>
              </a:lnSpc>
              <a:spcAft>
                <a:spcPts val="1000"/>
              </a:spcAft>
              <a:buNone/>
            </a:pPr>
            <a:r>
              <a:rPr lang="en-US" dirty="0">
                <a:effectLst/>
                <a:latin typeface="Cambria" panose="02040503050406030204" pitchFamily="18" charset="0"/>
                <a:ea typeface="MS Mincho" panose="02020609040205080304" pitchFamily="49" charset="-128"/>
                <a:cs typeface="Arial" panose="020B0604020202020204" pitchFamily="34" charset="0"/>
              </a:rPr>
              <a:t>• Use team collaboration software to ensure clarity on assigned tasks and deadlines.</a:t>
            </a:r>
            <a:endParaRPr lang="fr-FR" dirty="0">
              <a:effectLst/>
              <a:latin typeface="Cambria" panose="02040503050406030204" pitchFamily="18" charset="0"/>
              <a:ea typeface="MS Mincho" panose="02020609040205080304" pitchFamily="49" charset="-128"/>
              <a:cs typeface="Arial" panose="020B0604020202020204" pitchFamily="34" charset="0"/>
            </a:endParaRPr>
          </a:p>
          <a:p>
            <a:pPr marL="0" indent="0">
              <a:lnSpc>
                <a:spcPct val="115000"/>
              </a:lnSpc>
              <a:spcAft>
                <a:spcPts val="1000"/>
              </a:spcAft>
              <a:buNone/>
            </a:pPr>
            <a:r>
              <a:rPr lang="en-US" dirty="0">
                <a:effectLst/>
                <a:latin typeface="Cambria" panose="02040503050406030204" pitchFamily="18" charset="0"/>
                <a:ea typeface="MS Mincho" panose="02020609040205080304" pitchFamily="49" charset="-128"/>
                <a:cs typeface="Arial" panose="020B0604020202020204" pitchFamily="34" charset="0"/>
              </a:rPr>
              <a:t>• Projects often evolve during execution, so remain flexible and adaptable.</a:t>
            </a:r>
            <a:endParaRPr lang="fr-FR" dirty="0">
              <a:effectLst/>
              <a:latin typeface="Cambria" panose="02040503050406030204" pitchFamily="18" charset="0"/>
              <a:ea typeface="MS Mincho" panose="02020609040205080304" pitchFamily="49" charset="-128"/>
              <a:cs typeface="Arial" panose="020B0604020202020204" pitchFamily="34" charset="0"/>
            </a:endParaRPr>
          </a:p>
          <a:p>
            <a:endParaRPr lang="fr-FR" dirty="0"/>
          </a:p>
        </p:txBody>
      </p:sp>
      <p:sp>
        <p:nvSpPr>
          <p:cNvPr id="4" name="Espace réservé du contenu 3">
            <a:extLst>
              <a:ext uri="{FF2B5EF4-FFF2-40B4-BE49-F238E27FC236}">
                <a16:creationId xmlns:a16="http://schemas.microsoft.com/office/drawing/2014/main" id="{47BBE778-8B40-A868-65BA-98CBEA188192}"/>
              </a:ext>
            </a:extLst>
          </p:cNvPr>
          <p:cNvSpPr>
            <a:spLocks noGrp="1"/>
          </p:cNvSpPr>
          <p:nvPr>
            <p:ph sz="half" idx="2"/>
          </p:nvPr>
        </p:nvSpPr>
        <p:spPr>
          <a:xfrm>
            <a:off x="6172200" y="1825625"/>
            <a:ext cx="5646420" cy="4351338"/>
          </a:xfrm>
        </p:spPr>
        <p:txBody>
          <a:bodyPr>
            <a:normAutofit fontScale="70000" lnSpcReduction="20000"/>
          </a:bodyPr>
          <a:lstStyle/>
          <a:p>
            <a:pPr marL="0" lvl="0" indent="0">
              <a:buNone/>
            </a:pPr>
            <a:r>
              <a:rPr lang="fr-FR" sz="3600" dirty="0">
                <a:latin typeface="Times New Roman" panose="02020603050405020304" pitchFamily="18" charset="0"/>
                <a:cs typeface="Times New Roman" panose="02020603050405020304" pitchFamily="18" charset="0"/>
              </a:rPr>
              <a:t>La phase d’exécution désigne le moment où l’équipe définit les différents livrables du projet. </a:t>
            </a:r>
          </a:p>
          <a:p>
            <a:pPr marL="0" indent="0" fontAlgn="auto">
              <a:buNone/>
            </a:pPr>
            <a:r>
              <a:rPr lang="fr-FR" sz="3600" dirty="0">
                <a:latin typeface="Times New Roman" panose="02020603050405020304" pitchFamily="18" charset="0"/>
                <a:cs typeface="Times New Roman" panose="02020603050405020304" pitchFamily="18" charset="0"/>
              </a:rPr>
              <a:t>- Les chefs de projet jouent un rôle crucial en déléguant les tâches et en facilitant la communication entre tous les membres de l’équipe. </a:t>
            </a:r>
          </a:p>
          <a:p>
            <a:pPr lvl="1"/>
            <a:r>
              <a:rPr lang="fr-FR" sz="3600" dirty="0">
                <a:latin typeface="Times New Roman" panose="02020603050405020304" pitchFamily="18" charset="0"/>
                <a:cs typeface="Times New Roman" panose="02020603050405020304" pitchFamily="18" charset="0"/>
              </a:rPr>
              <a:t>Utilisez un logiciel de collaboration d’équipe pour que tout le monde s’entende sur les tâches à faire par chacun et leurs échéances. </a:t>
            </a:r>
          </a:p>
          <a:p>
            <a:pPr marL="0" indent="0" fontAlgn="auto">
              <a:buNone/>
            </a:pPr>
            <a:r>
              <a:rPr lang="fr-FR" sz="3600" dirty="0">
                <a:latin typeface="Times New Roman" panose="02020603050405020304" pitchFamily="18" charset="0"/>
                <a:cs typeface="Times New Roman" panose="02020603050405020304" pitchFamily="18" charset="0"/>
              </a:rPr>
              <a:t>- Les projets évoluant souvent pendant leur mise en œuvre.</a:t>
            </a:r>
          </a:p>
          <a:p>
            <a:pPr marL="0" indent="0">
              <a:buNone/>
            </a:pPr>
            <a:endParaRPr lang="fr-F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301946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1273B-F7DD-4B73-B1CE-6F31065D7858}"/>
              </a:ext>
            </a:extLst>
          </p:cNvPr>
          <p:cNvSpPr>
            <a:spLocks noGrp="1"/>
          </p:cNvSpPr>
          <p:nvPr>
            <p:ph type="title"/>
          </p:nvPr>
        </p:nvSpPr>
        <p:spPr>
          <a:xfrm>
            <a:off x="838200" y="365126"/>
            <a:ext cx="10515600" cy="692150"/>
          </a:xfrm>
        </p:spPr>
        <p:txBody>
          <a:bodyPr>
            <a:normAutofit fontScale="90000"/>
          </a:bodyPr>
          <a:lstStyle/>
          <a:p>
            <a:r>
              <a:rPr lang="fr-FR" sz="3600" b="1" dirty="0">
                <a:latin typeface="Times New Roman" panose="02020603050405020304" pitchFamily="18" charset="0"/>
                <a:cs typeface="Times New Roman" panose="02020603050405020304" pitchFamily="18" charset="0"/>
              </a:rPr>
              <a:t>La phase de suivi et contrôle</a:t>
            </a:r>
            <a:br>
              <a:rPr lang="fr-FR" sz="3600" b="1" dirty="0">
                <a:latin typeface="Times New Roman" panose="02020603050405020304" pitchFamily="18" charset="0"/>
                <a:cs typeface="Times New Roman" panose="02020603050405020304" pitchFamily="18" charset="0"/>
              </a:rPr>
            </a:br>
            <a:r>
              <a:rPr lang="en-US" sz="3600" b="1" dirty="0">
                <a:latin typeface="Times New Roman" panose="02020603050405020304" pitchFamily="18" charset="0"/>
                <a:cs typeface="Times New Roman" panose="02020603050405020304" pitchFamily="18" charset="0"/>
              </a:rPr>
              <a:t>The monitoring and control phase</a:t>
            </a:r>
            <a:endParaRPr lang="en-US" sz="3600" dirty="0"/>
          </a:p>
        </p:txBody>
      </p:sp>
      <p:sp>
        <p:nvSpPr>
          <p:cNvPr id="3" name="Content Placeholder 2">
            <a:extLst>
              <a:ext uri="{FF2B5EF4-FFF2-40B4-BE49-F238E27FC236}">
                <a16:creationId xmlns:a16="http://schemas.microsoft.com/office/drawing/2014/main" id="{B3D4ED06-2B18-4FB7-A5ED-93FFD27919EF}"/>
              </a:ext>
            </a:extLst>
          </p:cNvPr>
          <p:cNvSpPr>
            <a:spLocks noGrp="1"/>
          </p:cNvSpPr>
          <p:nvPr>
            <p:ph sz="half" idx="1"/>
          </p:nvPr>
        </p:nvSpPr>
        <p:spPr>
          <a:xfrm>
            <a:off x="209550" y="1825625"/>
            <a:ext cx="5810250" cy="4351338"/>
          </a:xfrm>
        </p:spPr>
        <p:txBody>
          <a:bodyPr>
            <a:normAutofit fontScale="92500" lnSpcReduction="10000"/>
          </a:bodyPr>
          <a:lstStyle/>
          <a:p>
            <a:r>
              <a:rPr lang="en-US" dirty="0"/>
              <a:t>During the execution phase:
Use project management software to track your team's progress in real-time:
watch the weather, 
costs, 
the scope, 
Quality 
and the risks associated with the project. </a:t>
            </a:r>
          </a:p>
        </p:txBody>
      </p:sp>
      <p:sp>
        <p:nvSpPr>
          <p:cNvPr id="4" name="Content Placeholder 3">
            <a:extLst>
              <a:ext uri="{FF2B5EF4-FFF2-40B4-BE49-F238E27FC236}">
                <a16:creationId xmlns:a16="http://schemas.microsoft.com/office/drawing/2014/main" id="{B256CDC5-A21B-49C4-A67E-BAE1E67778F4}"/>
              </a:ext>
            </a:extLst>
          </p:cNvPr>
          <p:cNvSpPr>
            <a:spLocks noGrp="1"/>
          </p:cNvSpPr>
          <p:nvPr>
            <p:ph sz="half" idx="2"/>
          </p:nvPr>
        </p:nvSpPr>
        <p:spPr>
          <a:xfrm>
            <a:off x="6172200" y="1825625"/>
            <a:ext cx="6019800" cy="4351338"/>
          </a:xfrm>
        </p:spPr>
        <p:txBody>
          <a:bodyPr>
            <a:normAutofit fontScale="92500" lnSpcReduction="10000"/>
          </a:bodyPr>
          <a:lstStyle/>
          <a:p>
            <a:pPr marL="0" indent="0" fontAlgn="auto">
              <a:buNone/>
            </a:pPr>
            <a:r>
              <a:rPr lang="fr-FR" sz="2800" dirty="0">
                <a:latin typeface="Times New Roman" panose="02020603050405020304" pitchFamily="18" charset="0"/>
                <a:cs typeface="Times New Roman" panose="02020603050405020304" pitchFamily="18" charset="0"/>
              </a:rPr>
              <a:t>Pendant la phase d’exécution :</a:t>
            </a:r>
          </a:p>
          <a:p>
            <a:pPr marL="0" indent="0" fontAlgn="auto">
              <a:buNone/>
            </a:pPr>
            <a:r>
              <a:rPr lang="fr-FR" sz="2800" dirty="0">
                <a:latin typeface="Times New Roman" panose="02020603050405020304" pitchFamily="18" charset="0"/>
                <a:cs typeface="Times New Roman" panose="02020603050405020304" pitchFamily="18" charset="0"/>
              </a:rPr>
              <a:t>Utilisez un logiciel de gestion de projet pour suivre la progression de votre équipe en temps réel :</a:t>
            </a:r>
          </a:p>
          <a:p>
            <a:pPr fontAlgn="auto"/>
            <a:r>
              <a:rPr lang="fr-FR" sz="2800" dirty="0">
                <a:latin typeface="Times New Roman" panose="02020603050405020304" pitchFamily="18" charset="0"/>
                <a:cs typeface="Times New Roman" panose="02020603050405020304" pitchFamily="18" charset="0"/>
              </a:rPr>
              <a:t>surveillez le temps, </a:t>
            </a:r>
          </a:p>
          <a:p>
            <a:pPr fontAlgn="auto"/>
            <a:r>
              <a:rPr lang="fr-FR" sz="2800" dirty="0">
                <a:latin typeface="Times New Roman" panose="02020603050405020304" pitchFamily="18" charset="0"/>
                <a:cs typeface="Times New Roman" panose="02020603050405020304" pitchFamily="18" charset="0"/>
              </a:rPr>
              <a:t>les coûts, </a:t>
            </a:r>
          </a:p>
          <a:p>
            <a:pPr fontAlgn="auto"/>
            <a:r>
              <a:rPr lang="fr-FR" sz="2800" dirty="0">
                <a:latin typeface="Times New Roman" panose="02020603050405020304" pitchFamily="18" charset="0"/>
                <a:cs typeface="Times New Roman" panose="02020603050405020304" pitchFamily="18" charset="0"/>
              </a:rPr>
              <a:t>la portée, </a:t>
            </a:r>
          </a:p>
          <a:p>
            <a:pPr fontAlgn="auto"/>
            <a:r>
              <a:rPr lang="fr-FR" sz="2800" dirty="0">
                <a:latin typeface="Times New Roman" panose="02020603050405020304" pitchFamily="18" charset="0"/>
                <a:cs typeface="Times New Roman" panose="02020603050405020304" pitchFamily="18" charset="0"/>
              </a:rPr>
              <a:t>la qualité </a:t>
            </a:r>
          </a:p>
          <a:p>
            <a:pPr fontAlgn="auto"/>
            <a:r>
              <a:rPr lang="fr-FR" sz="2800" dirty="0">
                <a:latin typeface="Times New Roman" panose="02020603050405020304" pitchFamily="18" charset="0"/>
                <a:cs typeface="Times New Roman" panose="02020603050405020304" pitchFamily="18" charset="0"/>
              </a:rPr>
              <a:t>et les risques associés au projet. </a:t>
            </a:r>
          </a:p>
          <a:p>
            <a:pPr marL="0" indent="0" fontAlgn="auto">
              <a:buNone/>
            </a:pPr>
            <a:r>
              <a:rPr lang="fr-FR" sz="2800" dirty="0">
                <a:latin typeface="Times New Roman" panose="02020603050405020304" pitchFamily="18" charset="0"/>
                <a:cs typeface="Times New Roman" panose="02020603050405020304" pitchFamily="18" charset="0"/>
              </a:rPr>
              <a:t> </a:t>
            </a:r>
          </a:p>
          <a:p>
            <a:endParaRPr lang="en-US" dirty="0"/>
          </a:p>
        </p:txBody>
      </p:sp>
    </p:spTree>
    <p:extLst>
      <p:ext uri="{BB962C8B-B14F-4D97-AF65-F5344CB8AC3E}">
        <p14:creationId xmlns:p14="http://schemas.microsoft.com/office/powerpoint/2010/main" val="18840540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08F44-5999-42C0-8172-6F8F58F98A34}"/>
              </a:ext>
            </a:extLst>
          </p:cNvPr>
          <p:cNvSpPr>
            <a:spLocks noGrp="1"/>
          </p:cNvSpPr>
          <p:nvPr>
            <p:ph type="title"/>
          </p:nvPr>
        </p:nvSpPr>
        <p:spPr/>
        <p:txBody>
          <a:bodyPr/>
          <a:lstStyle/>
          <a:p>
            <a:r>
              <a:rPr lang="fr-FR" b="1" dirty="0">
                <a:latin typeface="Times New Roman" panose="02020603050405020304" pitchFamily="18" charset="0"/>
                <a:cs typeface="Times New Roman" panose="02020603050405020304" pitchFamily="18" charset="0"/>
              </a:rPr>
              <a:t>La phase de clôture The </a:t>
            </a:r>
            <a:r>
              <a:rPr lang="fr-FR" b="1" dirty="0" err="1">
                <a:latin typeface="Times New Roman" panose="02020603050405020304" pitchFamily="18" charset="0"/>
                <a:cs typeface="Times New Roman" panose="02020603050405020304" pitchFamily="18" charset="0"/>
              </a:rPr>
              <a:t>Closing</a:t>
            </a:r>
            <a:r>
              <a:rPr lang="fr-FR" b="1" dirty="0">
                <a:latin typeface="Times New Roman" panose="02020603050405020304" pitchFamily="18" charset="0"/>
                <a:cs typeface="Times New Roman" panose="02020603050405020304" pitchFamily="18" charset="0"/>
              </a:rPr>
              <a:t> Phase</a:t>
            </a:r>
            <a:endParaRPr lang="en-US" dirty="0"/>
          </a:p>
        </p:txBody>
      </p:sp>
      <p:sp>
        <p:nvSpPr>
          <p:cNvPr id="3" name="Content Placeholder 2">
            <a:extLst>
              <a:ext uri="{FF2B5EF4-FFF2-40B4-BE49-F238E27FC236}">
                <a16:creationId xmlns:a16="http://schemas.microsoft.com/office/drawing/2014/main" id="{12422342-8631-4D39-BDD6-638154D61295}"/>
              </a:ext>
            </a:extLst>
          </p:cNvPr>
          <p:cNvSpPr>
            <a:spLocks noGrp="1"/>
          </p:cNvSpPr>
          <p:nvPr>
            <p:ph sz="half" idx="1"/>
          </p:nvPr>
        </p:nvSpPr>
        <p:spPr>
          <a:xfrm>
            <a:off x="0" y="1825625"/>
            <a:ext cx="6019800" cy="4351338"/>
          </a:xfrm>
        </p:spPr>
        <p:txBody>
          <a:bodyPr>
            <a:normAutofit fontScale="85000" lnSpcReduction="10000"/>
          </a:bodyPr>
          <a:lstStyle/>
          <a:p>
            <a:r>
              <a:rPr lang="en-US" dirty="0">
                <a:latin typeface="Times New Roman" panose="02020603050405020304" pitchFamily="18" charset="0"/>
                <a:cs typeface="Times New Roman" panose="02020603050405020304" pitchFamily="18" charset="0"/>
              </a:rPr>
              <a:t>Once the project is completed, the closure phase begins. 
Here, you need to make sure that all the work has been completed, approved, and passed on to the relevant team. 
Another important point is that you should also look at the lessons learned during the project 
and take stock of successes and failures.
The close-out phase is crucial, as it allows your team to review and improve the future methodology</a:t>
            </a:r>
          </a:p>
        </p:txBody>
      </p:sp>
      <p:sp>
        <p:nvSpPr>
          <p:cNvPr id="4" name="Content Placeholder 3">
            <a:extLst>
              <a:ext uri="{FF2B5EF4-FFF2-40B4-BE49-F238E27FC236}">
                <a16:creationId xmlns:a16="http://schemas.microsoft.com/office/drawing/2014/main" id="{D98B4938-C69A-42B1-AA8D-3150003FDAAA}"/>
              </a:ext>
            </a:extLst>
          </p:cNvPr>
          <p:cNvSpPr>
            <a:spLocks noGrp="1"/>
          </p:cNvSpPr>
          <p:nvPr>
            <p:ph sz="half" idx="2"/>
          </p:nvPr>
        </p:nvSpPr>
        <p:spPr>
          <a:xfrm>
            <a:off x="6172200" y="1825625"/>
            <a:ext cx="5829300" cy="4351338"/>
          </a:xfrm>
        </p:spPr>
        <p:txBody>
          <a:bodyPr>
            <a:normAutofit fontScale="85000" lnSpcReduction="10000"/>
          </a:bodyPr>
          <a:lstStyle/>
          <a:p>
            <a:pPr fontAlgn="auto"/>
            <a:r>
              <a:rPr lang="fr-FR" sz="2800" dirty="0">
                <a:latin typeface="Times New Roman" panose="02020603050405020304" pitchFamily="18" charset="0"/>
                <a:cs typeface="Times New Roman" panose="02020603050405020304" pitchFamily="18" charset="0"/>
              </a:rPr>
              <a:t>Une fois le projet achevé, la phase de clôture commence. </a:t>
            </a:r>
          </a:p>
          <a:p>
            <a:pPr fontAlgn="auto"/>
            <a:r>
              <a:rPr lang="fr-FR" sz="2800" dirty="0">
                <a:latin typeface="Times New Roman" panose="02020603050405020304" pitchFamily="18" charset="0"/>
                <a:cs typeface="Times New Roman" panose="02020603050405020304" pitchFamily="18" charset="0"/>
              </a:rPr>
              <a:t>Ici, vous devez vous assurer que l’ensemble du travail a été terminé, approuvé et transmis à l’équipe concernée. </a:t>
            </a:r>
          </a:p>
          <a:p>
            <a:pPr fontAlgn="auto"/>
            <a:r>
              <a:rPr lang="fr-FR" sz="2800" dirty="0">
                <a:latin typeface="Times New Roman" panose="02020603050405020304" pitchFamily="18" charset="0"/>
                <a:cs typeface="Times New Roman" panose="02020603050405020304" pitchFamily="18" charset="0"/>
              </a:rPr>
              <a:t>Autre point important, vous devez aussi examiner les leçons apprises au cours du projet </a:t>
            </a:r>
          </a:p>
          <a:p>
            <a:pPr fontAlgn="auto"/>
            <a:r>
              <a:rPr lang="fr-FR" sz="2800" dirty="0">
                <a:latin typeface="Times New Roman" panose="02020603050405020304" pitchFamily="18" charset="0"/>
                <a:cs typeface="Times New Roman" panose="02020603050405020304" pitchFamily="18" charset="0"/>
              </a:rPr>
              <a:t>et faire le bilan des réussites et des échecs.</a:t>
            </a:r>
          </a:p>
          <a:p>
            <a:pPr marL="0" indent="0" fontAlgn="auto">
              <a:buNone/>
            </a:pPr>
            <a:r>
              <a:rPr lang="fr-FR" sz="2800" dirty="0">
                <a:latin typeface="Times New Roman" panose="02020603050405020304" pitchFamily="18" charset="0"/>
                <a:cs typeface="Times New Roman" panose="02020603050405020304" pitchFamily="18" charset="0"/>
              </a:rPr>
              <a:t>La phase de clôture est cruciale, car elle permet à votre équipe de revoir et d’améliorer la méthodologie future </a:t>
            </a:r>
          </a:p>
          <a:p>
            <a:endParaRPr lang="en-US" dirty="0"/>
          </a:p>
        </p:txBody>
      </p:sp>
    </p:spTree>
    <p:extLst>
      <p:ext uri="{BB962C8B-B14F-4D97-AF65-F5344CB8AC3E}">
        <p14:creationId xmlns:p14="http://schemas.microsoft.com/office/powerpoint/2010/main" val="33683761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37058-A06E-4600-AF40-2FFED943EC94}"/>
              </a:ext>
            </a:extLst>
          </p:cNvPr>
          <p:cNvSpPr>
            <a:spLocks noGrp="1"/>
          </p:cNvSpPr>
          <p:nvPr>
            <p:ph type="title"/>
          </p:nvPr>
        </p:nvSpPr>
        <p:spPr/>
        <p:txBody>
          <a:bodyPr/>
          <a:lstStyle/>
          <a:p>
            <a:r>
              <a:rPr lang="fr-FR" b="1" dirty="0">
                <a:latin typeface="Times New Roman" panose="02020603050405020304" pitchFamily="18" charset="0"/>
                <a:cs typeface="Times New Roman" panose="02020603050405020304" pitchFamily="18" charset="0"/>
              </a:rPr>
              <a:t>Quel est le rôle du chef de projet ?</a:t>
            </a:r>
            <a:br>
              <a:rPr lang="fr-FR"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What is the role of the project manager</a:t>
            </a:r>
            <a:endParaRPr lang="en-US" dirty="0"/>
          </a:p>
        </p:txBody>
      </p:sp>
      <p:sp>
        <p:nvSpPr>
          <p:cNvPr id="3" name="Content Placeholder 2">
            <a:extLst>
              <a:ext uri="{FF2B5EF4-FFF2-40B4-BE49-F238E27FC236}">
                <a16:creationId xmlns:a16="http://schemas.microsoft.com/office/drawing/2014/main" id="{3CD484AB-AA49-4E03-9B5A-82812174C5A4}"/>
              </a:ext>
            </a:extLst>
          </p:cNvPr>
          <p:cNvSpPr>
            <a:spLocks noGrp="1"/>
          </p:cNvSpPr>
          <p:nvPr>
            <p:ph sz="half" idx="1"/>
          </p:nvPr>
        </p:nvSpPr>
        <p:spPr/>
        <p:txBody>
          <a:bodyPr/>
          <a:lstStyle/>
          <a:p>
            <a:r>
              <a:rPr lang="en-US" dirty="0"/>
              <a:t>As a project manager,
Know how to communicate with everyone in your company. 
Work closely with members of the IT department, 
But you may also have to exchange with other departments about the work of your team.</a:t>
            </a:r>
          </a:p>
        </p:txBody>
      </p:sp>
      <p:sp>
        <p:nvSpPr>
          <p:cNvPr id="4" name="Content Placeholder 3">
            <a:extLst>
              <a:ext uri="{FF2B5EF4-FFF2-40B4-BE49-F238E27FC236}">
                <a16:creationId xmlns:a16="http://schemas.microsoft.com/office/drawing/2014/main" id="{AC578CA4-CE19-49EF-9C8D-0059E5A05EFA}"/>
              </a:ext>
            </a:extLst>
          </p:cNvPr>
          <p:cNvSpPr>
            <a:spLocks noGrp="1"/>
          </p:cNvSpPr>
          <p:nvPr>
            <p:ph sz="half" idx="2"/>
          </p:nvPr>
        </p:nvSpPr>
        <p:spPr/>
        <p:txBody>
          <a:bodyPr/>
          <a:lstStyle/>
          <a:p>
            <a:pPr marL="0" indent="0" fontAlgn="auto">
              <a:buNone/>
            </a:pPr>
            <a:r>
              <a:rPr lang="fr-FR" sz="2800" dirty="0">
                <a:latin typeface="Times New Roman" panose="02020603050405020304" pitchFamily="18" charset="0"/>
                <a:cs typeface="Times New Roman" panose="02020603050405020304" pitchFamily="18" charset="0"/>
              </a:rPr>
              <a:t>En tant que chef de projet,</a:t>
            </a:r>
          </a:p>
          <a:p>
            <a:pPr marL="0" indent="0">
              <a:buNone/>
            </a:pPr>
            <a:r>
              <a:rPr lang="fr-FR" sz="2800" dirty="0">
                <a:latin typeface="Times New Roman" panose="02020603050405020304" pitchFamily="18" charset="0"/>
                <a:cs typeface="Times New Roman" panose="02020603050405020304" pitchFamily="18" charset="0"/>
              </a:rPr>
              <a:t>Savoir communiquer avec tous les membres de votre entreprise. </a:t>
            </a:r>
          </a:p>
          <a:p>
            <a:pPr marL="0" indent="0">
              <a:buNone/>
            </a:pPr>
            <a:r>
              <a:rPr lang="fr-FR" sz="2800" dirty="0">
                <a:latin typeface="Times New Roman" panose="02020603050405020304" pitchFamily="18" charset="0"/>
                <a:cs typeface="Times New Roman" panose="02020603050405020304" pitchFamily="18" charset="0"/>
              </a:rPr>
              <a:t>Travaillerez en étroite collaboration avec les membres du service informatique, </a:t>
            </a:r>
          </a:p>
          <a:p>
            <a:pPr marL="0" indent="0" fontAlgn="auto">
              <a:buNone/>
            </a:pPr>
            <a:r>
              <a:rPr lang="fr-FR" sz="2800" dirty="0">
                <a:latin typeface="Times New Roman" panose="02020603050405020304" pitchFamily="18" charset="0"/>
                <a:cs typeface="Times New Roman" panose="02020603050405020304" pitchFamily="18" charset="0"/>
              </a:rPr>
              <a:t>Mais vous pourrez également avoir à échanger avec d’autres services au sujet du travail de votre équipe.</a:t>
            </a:r>
          </a:p>
          <a:p>
            <a:endParaRPr lang="en-US" dirty="0"/>
          </a:p>
        </p:txBody>
      </p:sp>
    </p:spTree>
    <p:extLst>
      <p:ext uri="{BB962C8B-B14F-4D97-AF65-F5344CB8AC3E}">
        <p14:creationId xmlns:p14="http://schemas.microsoft.com/office/powerpoint/2010/main" val="6211387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084E0-6CC9-41F5-ADA7-4506FFD68C0E}"/>
              </a:ext>
            </a:extLst>
          </p:cNvPr>
          <p:cNvSpPr>
            <a:spLocks noGrp="1"/>
          </p:cNvSpPr>
          <p:nvPr>
            <p:ph type="title"/>
          </p:nvPr>
        </p:nvSpPr>
        <p:spPr/>
        <p:txBody>
          <a:bodyPr>
            <a:normAutofit fontScale="90000"/>
          </a:bodyPr>
          <a:lstStyle/>
          <a:p>
            <a:r>
              <a:rPr lang="fr-FR" sz="4400" i="1"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What is the role of the project manager </a:t>
            </a:r>
            <a:br>
              <a:rPr lang="en-US" b="1" dirty="0">
                <a:latin typeface="Times New Roman" panose="02020603050405020304" pitchFamily="18" charset="0"/>
                <a:cs typeface="Times New Roman" panose="02020603050405020304" pitchFamily="18" charset="0"/>
              </a:rPr>
            </a:br>
            <a:r>
              <a:rPr lang="fr-FR" sz="4400" i="1" dirty="0">
                <a:latin typeface="Times New Roman" panose="02020603050405020304" pitchFamily="18" charset="0"/>
                <a:cs typeface="Times New Roman" panose="02020603050405020304" pitchFamily="18" charset="0"/>
              </a:rPr>
              <a:t>Assurer le bon fonctionnement du produit</a:t>
            </a:r>
            <a:br>
              <a:rPr lang="fr-FR" sz="4400" i="1" dirty="0">
                <a:latin typeface="Times New Roman" panose="02020603050405020304" pitchFamily="18" charset="0"/>
                <a:cs typeface="Times New Roman" panose="02020603050405020304" pitchFamily="18" charset="0"/>
              </a:rPr>
            </a:br>
            <a:r>
              <a:rPr lang="en-US" i="1" dirty="0">
                <a:latin typeface="Times New Roman" panose="02020603050405020304" pitchFamily="18" charset="0"/>
                <a:cs typeface="Times New Roman" panose="02020603050405020304" pitchFamily="18" charset="0"/>
              </a:rPr>
              <a:t>Ensuring the proper functioning of the product</a:t>
            </a:r>
            <a:br>
              <a:rPr lang="fr-FR" sz="4400" i="1" dirty="0">
                <a:latin typeface="Times New Roman" panose="02020603050405020304" pitchFamily="18"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AAB73CD0-13D9-4853-9D88-8E8E4498DD83}"/>
              </a:ext>
            </a:extLst>
          </p:cNvPr>
          <p:cNvSpPr>
            <a:spLocks noGrp="1"/>
          </p:cNvSpPr>
          <p:nvPr>
            <p:ph sz="half" idx="1"/>
          </p:nvPr>
        </p:nvSpPr>
        <p:spPr>
          <a:xfrm>
            <a:off x="76200" y="1825625"/>
            <a:ext cx="5943600" cy="4351338"/>
          </a:xfrm>
        </p:spPr>
        <p:txBody>
          <a:bodyPr>
            <a:normAutofit fontScale="85000" lnSpcReduction="10000"/>
          </a:bodyPr>
          <a:lstStyle/>
          <a:p>
            <a:r>
              <a:rPr lang="en-US" dirty="0"/>
              <a:t>The goal of any project is to deliver a functional product that meets the customer's needs. Project managers are the first point of contact in case of problems, 
Assign tasks to team members
The project manager is the team's go-to person when it comes to determining the roles and responsibilities of each person in a project.
Take the time to identify the strengths of each member of your team in order to assign tasks accordingly.</a:t>
            </a:r>
          </a:p>
        </p:txBody>
      </p:sp>
      <p:sp>
        <p:nvSpPr>
          <p:cNvPr id="4" name="Content Placeholder 3">
            <a:extLst>
              <a:ext uri="{FF2B5EF4-FFF2-40B4-BE49-F238E27FC236}">
                <a16:creationId xmlns:a16="http://schemas.microsoft.com/office/drawing/2014/main" id="{484F8AC3-DDC3-4673-A650-084A99500F8F}"/>
              </a:ext>
            </a:extLst>
          </p:cNvPr>
          <p:cNvSpPr>
            <a:spLocks noGrp="1"/>
          </p:cNvSpPr>
          <p:nvPr>
            <p:ph sz="half" idx="2"/>
          </p:nvPr>
        </p:nvSpPr>
        <p:spPr>
          <a:xfrm>
            <a:off x="6172199" y="1825625"/>
            <a:ext cx="5943599" cy="4351338"/>
          </a:xfrm>
        </p:spPr>
        <p:txBody>
          <a:bodyPr>
            <a:normAutofit fontScale="85000" lnSpcReduction="10000"/>
          </a:bodyPr>
          <a:lstStyle/>
          <a:p>
            <a:pPr fontAlgn="auto"/>
            <a:r>
              <a:rPr lang="fr-FR" sz="2800" dirty="0">
                <a:latin typeface="Times New Roman" panose="02020603050405020304" pitchFamily="18" charset="0"/>
                <a:cs typeface="Times New Roman" panose="02020603050405020304" pitchFamily="18" charset="0"/>
              </a:rPr>
              <a:t>L’objectif de tout projet est de livrer un produit fonctionnel qui répond aux besoins du client. Les chefs de projet sont les premiers points de contact en cas de problème, </a:t>
            </a:r>
          </a:p>
          <a:p>
            <a:pPr marL="0" indent="0" fontAlgn="auto">
              <a:buNone/>
            </a:pPr>
            <a:r>
              <a:rPr lang="fr-FR" sz="2800" i="1" dirty="0">
                <a:latin typeface="Times New Roman" panose="02020603050405020304" pitchFamily="18" charset="0"/>
                <a:cs typeface="Times New Roman" panose="02020603050405020304" pitchFamily="18" charset="0"/>
              </a:rPr>
              <a:t>Attribuer les tâches aux membres de l’équipe</a:t>
            </a:r>
          </a:p>
          <a:p>
            <a:pPr fontAlgn="auto"/>
            <a:r>
              <a:rPr lang="fr-FR" sz="2800" dirty="0">
                <a:latin typeface="Times New Roman" panose="02020603050405020304" pitchFamily="18" charset="0"/>
                <a:cs typeface="Times New Roman" panose="02020603050405020304" pitchFamily="18" charset="0"/>
              </a:rPr>
              <a:t>Le chef de projet est la personne de référence de l’équipe lorsqu’il s’agit de déterminer les rôles et responsabilités de chacun dans le cadre d’un projet.</a:t>
            </a:r>
          </a:p>
          <a:p>
            <a:pPr fontAlgn="auto"/>
            <a:r>
              <a:rPr lang="fr-FR" sz="2800" dirty="0">
                <a:latin typeface="Times New Roman" panose="02020603050405020304" pitchFamily="18" charset="0"/>
                <a:cs typeface="Times New Roman" panose="02020603050405020304" pitchFamily="18" charset="0"/>
              </a:rPr>
              <a:t>Pendre le temps d’identifier les points forts de chaque membre de votre équipe afin d’attribuer les tâches en conséquence.</a:t>
            </a:r>
          </a:p>
          <a:p>
            <a:endParaRPr lang="en-US" dirty="0"/>
          </a:p>
        </p:txBody>
      </p:sp>
    </p:spTree>
    <p:extLst>
      <p:ext uri="{BB962C8B-B14F-4D97-AF65-F5344CB8AC3E}">
        <p14:creationId xmlns:p14="http://schemas.microsoft.com/office/powerpoint/2010/main" val="29341175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41BF5-06DF-4455-93EF-A35E72961F4F}"/>
              </a:ext>
            </a:extLst>
          </p:cNvPr>
          <p:cNvSpPr>
            <a:spLocks noGrp="1"/>
          </p:cNvSpPr>
          <p:nvPr>
            <p:ph type="title"/>
          </p:nvPr>
        </p:nvSpPr>
        <p:spPr/>
        <p:txBody>
          <a:bodyPr/>
          <a:lstStyle/>
          <a:p>
            <a:r>
              <a:rPr lang="en-US" dirty="0"/>
              <a:t>./..</a:t>
            </a:r>
          </a:p>
        </p:txBody>
      </p:sp>
      <p:sp>
        <p:nvSpPr>
          <p:cNvPr id="3" name="Content Placeholder 2">
            <a:extLst>
              <a:ext uri="{FF2B5EF4-FFF2-40B4-BE49-F238E27FC236}">
                <a16:creationId xmlns:a16="http://schemas.microsoft.com/office/drawing/2014/main" id="{59122C3D-068A-4533-95F3-57016FB57DB4}"/>
              </a:ext>
            </a:extLst>
          </p:cNvPr>
          <p:cNvSpPr>
            <a:spLocks noGrp="1"/>
          </p:cNvSpPr>
          <p:nvPr>
            <p:ph sz="half" idx="1"/>
          </p:nvPr>
        </p:nvSpPr>
        <p:spPr>
          <a:xfrm>
            <a:off x="200025" y="1825625"/>
            <a:ext cx="5819775" cy="4351338"/>
          </a:xfrm>
        </p:spPr>
        <p:txBody>
          <a:bodyPr>
            <a:normAutofit fontScale="70000" lnSpcReduction="20000"/>
          </a:bodyPr>
          <a:lstStyle/>
          <a:p>
            <a:r>
              <a:rPr lang="en-US" dirty="0"/>
              <a:t>Once the project is launched, project managers should track the team's performance, project schedule, and budget,
Assess the extent to which the project is achieving its objectives. 
Lead agile meetings with stakeholders
Stakeholders are the people who are likely to be affected by the outcome of the project, such as the management team, a customer, or a product tester. 
As a project manager, you will be expected to communicate with stakeholders and provide them with regular project progress reports.</a:t>
            </a:r>
          </a:p>
        </p:txBody>
      </p:sp>
      <p:sp>
        <p:nvSpPr>
          <p:cNvPr id="4" name="Content Placeholder 3">
            <a:extLst>
              <a:ext uri="{FF2B5EF4-FFF2-40B4-BE49-F238E27FC236}">
                <a16:creationId xmlns:a16="http://schemas.microsoft.com/office/drawing/2014/main" id="{6790746C-8FB6-4119-B013-D8CE6DC6C4D5}"/>
              </a:ext>
            </a:extLst>
          </p:cNvPr>
          <p:cNvSpPr>
            <a:spLocks noGrp="1"/>
          </p:cNvSpPr>
          <p:nvPr>
            <p:ph sz="half" idx="2"/>
          </p:nvPr>
        </p:nvSpPr>
        <p:spPr/>
        <p:txBody>
          <a:bodyPr>
            <a:normAutofit fontScale="70000" lnSpcReduction="20000"/>
          </a:bodyPr>
          <a:lstStyle/>
          <a:p>
            <a:pPr fontAlgn="auto"/>
            <a:r>
              <a:rPr lang="fr-FR" sz="2800" dirty="0">
                <a:latin typeface="Times New Roman" panose="02020603050405020304" pitchFamily="18" charset="0"/>
                <a:cs typeface="Times New Roman" panose="02020603050405020304" pitchFamily="18" charset="0"/>
              </a:rPr>
              <a:t>Une fois le projet lancé, les chefs de projet doivent suivre les performances de l’équipe, le calendrier du projet  et le budget,</a:t>
            </a:r>
          </a:p>
          <a:p>
            <a:pPr fontAlgn="auto"/>
            <a:r>
              <a:rPr lang="fr-FR" sz="2800" dirty="0">
                <a:latin typeface="Times New Roman" panose="02020603050405020304" pitchFamily="18" charset="0"/>
                <a:cs typeface="Times New Roman" panose="02020603050405020304" pitchFamily="18" charset="0"/>
              </a:rPr>
              <a:t>Evaluer dans quelle mesure le projet atteint ses objectifs. </a:t>
            </a:r>
          </a:p>
          <a:p>
            <a:pPr marL="0" indent="0" fontAlgn="auto">
              <a:buNone/>
            </a:pPr>
            <a:r>
              <a:rPr lang="fr-FR" sz="2800" i="1" dirty="0">
                <a:latin typeface="Times New Roman" panose="02020603050405020304" pitchFamily="18" charset="0"/>
                <a:cs typeface="Times New Roman" panose="02020603050405020304" pitchFamily="18" charset="0"/>
              </a:rPr>
              <a:t>Diriger les réunions agile avec les parties prenantes</a:t>
            </a:r>
          </a:p>
          <a:p>
            <a:pPr fontAlgn="auto"/>
            <a:r>
              <a:rPr lang="fr-FR" sz="2800" dirty="0">
                <a:latin typeface="Times New Roman" panose="02020603050405020304" pitchFamily="18" charset="0"/>
                <a:cs typeface="Times New Roman" panose="02020603050405020304" pitchFamily="18" charset="0"/>
              </a:rPr>
              <a:t>Les parties prenantes sont les personnes susceptibles d’être affectées par le résultat du projet, par exemple l’équipe de direction, un client ou un testeur de produits. </a:t>
            </a:r>
          </a:p>
          <a:p>
            <a:pPr fontAlgn="auto"/>
            <a:r>
              <a:rPr lang="fr-FR" sz="2800" dirty="0">
                <a:latin typeface="Times New Roman" panose="02020603050405020304" pitchFamily="18" charset="0"/>
                <a:cs typeface="Times New Roman" panose="02020603050405020304" pitchFamily="18" charset="0"/>
              </a:rPr>
              <a:t>En tant que chef de projet, vous devrez communiquer avec les parties prenantes et leur fournir régulièrement des rapports d’avancement de projet.</a:t>
            </a:r>
          </a:p>
          <a:p>
            <a:endParaRPr lang="en-US" dirty="0"/>
          </a:p>
        </p:txBody>
      </p:sp>
    </p:spTree>
    <p:extLst>
      <p:ext uri="{BB962C8B-B14F-4D97-AF65-F5344CB8AC3E}">
        <p14:creationId xmlns:p14="http://schemas.microsoft.com/office/powerpoint/2010/main" val="22735194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482EB-2DC8-46AD-BD0A-09C2C248CF7B}"/>
              </a:ext>
            </a:extLst>
          </p:cNvPr>
          <p:cNvSpPr>
            <a:spLocks noGrp="1"/>
          </p:cNvSpPr>
          <p:nvPr>
            <p:ph type="title"/>
          </p:nvPr>
        </p:nvSpPr>
        <p:spPr/>
        <p:txBody>
          <a:bodyPr/>
          <a:lstStyle/>
          <a:p>
            <a:r>
              <a:rPr lang="fr-FR" b="1" dirty="0">
                <a:latin typeface="Times New Roman" panose="02020603050405020304" pitchFamily="18" charset="0"/>
                <a:cs typeface="Times New Roman" panose="02020603050405020304" pitchFamily="18" charset="0"/>
              </a:rPr>
              <a:t>Les défis rencontrés par les chefs de projet</a:t>
            </a:r>
            <a:br>
              <a:rPr lang="fr-FR"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Challenges faced by project managers</a:t>
            </a:r>
            <a:endParaRPr lang="en-US" dirty="0"/>
          </a:p>
        </p:txBody>
      </p:sp>
      <p:sp>
        <p:nvSpPr>
          <p:cNvPr id="3" name="Content Placeholder 2">
            <a:extLst>
              <a:ext uri="{FF2B5EF4-FFF2-40B4-BE49-F238E27FC236}">
                <a16:creationId xmlns:a16="http://schemas.microsoft.com/office/drawing/2014/main" id="{939469DE-58B8-428D-BE90-34943DC3A12D}"/>
              </a:ext>
            </a:extLst>
          </p:cNvPr>
          <p:cNvSpPr>
            <a:spLocks noGrp="1"/>
          </p:cNvSpPr>
          <p:nvPr>
            <p:ph sz="half" idx="1"/>
          </p:nvPr>
        </p:nvSpPr>
        <p:spPr/>
        <p:txBody>
          <a:bodyPr/>
          <a:lstStyle/>
          <a:p>
            <a:r>
              <a:rPr lang="en-US" dirty="0"/>
              <a:t>You will face a number of challenges in your role as a project manager, 
but with the right management tools, 
You can be confident in your ability to resolve issues quickly.</a:t>
            </a:r>
          </a:p>
        </p:txBody>
      </p:sp>
      <p:sp>
        <p:nvSpPr>
          <p:cNvPr id="4" name="Content Placeholder 3">
            <a:extLst>
              <a:ext uri="{FF2B5EF4-FFF2-40B4-BE49-F238E27FC236}">
                <a16:creationId xmlns:a16="http://schemas.microsoft.com/office/drawing/2014/main" id="{C678EBA6-C44D-4D22-8D14-4DECAD9CBA71}"/>
              </a:ext>
            </a:extLst>
          </p:cNvPr>
          <p:cNvSpPr>
            <a:spLocks noGrp="1"/>
          </p:cNvSpPr>
          <p:nvPr>
            <p:ph sz="half" idx="2"/>
          </p:nvPr>
        </p:nvSpPr>
        <p:spPr/>
        <p:txBody>
          <a:bodyPr/>
          <a:lstStyle/>
          <a:p>
            <a:pPr marL="0" indent="0" fontAlgn="auto">
              <a:buNone/>
            </a:pPr>
            <a:r>
              <a:rPr lang="fr-FR" sz="2800" dirty="0">
                <a:latin typeface="Times New Roman" panose="02020603050405020304" pitchFamily="18" charset="0"/>
                <a:cs typeface="Times New Roman" panose="02020603050405020304" pitchFamily="18" charset="0"/>
              </a:rPr>
              <a:t>Vous serez confronté à un certain nombre de défis dans votre rôle de chef de projet, </a:t>
            </a:r>
          </a:p>
          <a:p>
            <a:pPr marL="0" indent="0" fontAlgn="auto">
              <a:buNone/>
            </a:pPr>
            <a:r>
              <a:rPr lang="fr-FR" sz="2800" u="sng" dirty="0">
                <a:latin typeface="Times New Roman" panose="02020603050405020304" pitchFamily="18" charset="0"/>
                <a:cs typeface="Times New Roman" panose="02020603050405020304" pitchFamily="18" charset="0"/>
              </a:rPr>
              <a:t>mais avec les bons outils de gestion</a:t>
            </a:r>
            <a:r>
              <a:rPr lang="fr-FR" sz="2800" dirty="0">
                <a:latin typeface="Times New Roman" panose="02020603050405020304" pitchFamily="18" charset="0"/>
                <a:cs typeface="Times New Roman" panose="02020603050405020304" pitchFamily="18" charset="0"/>
              </a:rPr>
              <a:t>, </a:t>
            </a:r>
          </a:p>
          <a:p>
            <a:pPr marL="0" indent="0" fontAlgn="auto">
              <a:buNone/>
            </a:pPr>
            <a:r>
              <a:rPr lang="fr-FR" sz="2800" dirty="0">
                <a:latin typeface="Times New Roman" panose="02020603050405020304" pitchFamily="18" charset="0"/>
                <a:cs typeface="Times New Roman" panose="02020603050405020304" pitchFamily="18" charset="0"/>
              </a:rPr>
              <a:t>vous pouvez avoir confiance dans votre capacité à résoudre rapidement les problèmes.</a:t>
            </a:r>
          </a:p>
          <a:p>
            <a:endParaRPr lang="en-US" dirty="0"/>
          </a:p>
        </p:txBody>
      </p:sp>
    </p:spTree>
    <p:extLst>
      <p:ext uri="{BB962C8B-B14F-4D97-AF65-F5344CB8AC3E}">
        <p14:creationId xmlns:p14="http://schemas.microsoft.com/office/powerpoint/2010/main" val="14342615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4853" y="365125"/>
            <a:ext cx="11797258" cy="1325563"/>
          </a:xfrm>
        </p:spPr>
        <p:txBody>
          <a:bodyPr>
            <a:normAutofit fontScale="90000"/>
          </a:bodyPr>
          <a:lstStyle/>
          <a:p>
            <a:r>
              <a:rPr lang="fr-FR" b="1" dirty="0">
                <a:latin typeface="Times New Roman" panose="02020603050405020304" pitchFamily="18" charset="0"/>
                <a:cs typeface="Times New Roman" panose="02020603050405020304" pitchFamily="18" charset="0"/>
              </a:rPr>
              <a:t>Les défis rencontrés par les chefs de projet</a:t>
            </a:r>
            <a:br>
              <a:rPr lang="fr-FR" b="1" dirty="0">
                <a:latin typeface="Times New Roman" panose="02020603050405020304" pitchFamily="18" charset="0"/>
                <a:cs typeface="Times New Roman" panose="02020603050405020304" pitchFamily="18" charset="0"/>
              </a:rPr>
            </a:br>
            <a:r>
              <a:rPr lang="fr-FR" b="1" dirty="0">
                <a:solidFill>
                  <a:srgbClr val="FF0000"/>
                </a:solidFill>
                <a:latin typeface="Times New Roman" panose="02020603050405020304" pitchFamily="18" charset="0"/>
                <a:cs typeface="Times New Roman" panose="02020603050405020304" pitchFamily="18" charset="0"/>
              </a:rPr>
              <a:t>fin cours </a:t>
            </a:r>
            <a:r>
              <a:rPr lang="fr-FR" b="1" dirty="0" err="1">
                <a:solidFill>
                  <a:srgbClr val="FF0000"/>
                </a:solidFill>
                <a:latin typeface="Times New Roman" panose="02020603050405020304" pitchFamily="18" charset="0"/>
                <a:cs typeface="Times New Roman" panose="02020603050405020304" pitchFamily="18" charset="0"/>
              </a:rPr>
              <a:t>Enghlish</a:t>
            </a:r>
            <a:r>
              <a:rPr lang="fr-FR" b="1" dirty="0">
                <a:solidFill>
                  <a:srgbClr val="FF0000"/>
                </a:solidFill>
                <a:latin typeface="Times New Roman" panose="02020603050405020304" pitchFamily="18" charset="0"/>
                <a:cs typeface="Times New Roman" panose="02020603050405020304" pitchFamily="18" charset="0"/>
              </a:rPr>
              <a:t> le 12 mars  </a:t>
            </a:r>
            <a:br>
              <a:rPr lang="fr-FR" b="1" dirty="0">
                <a:latin typeface="Times New Roman" panose="02020603050405020304" pitchFamily="18" charset="0"/>
                <a:cs typeface="Times New Roman" panose="02020603050405020304" pitchFamily="18" charset="0"/>
              </a:rPr>
            </a:b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0" y="1825625"/>
            <a:ext cx="12192000" cy="4351338"/>
          </a:xfrm>
        </p:spPr>
        <p:txBody>
          <a:bodyPr>
            <a:normAutofit/>
          </a:bodyPr>
          <a:lstStyle/>
          <a:p>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663048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5"/>
            <a:ext cx="12192000" cy="699177"/>
          </a:xfrm>
        </p:spPr>
        <p:txBody>
          <a:bodyPr>
            <a:normAutofit fontScale="90000"/>
          </a:bodyPr>
          <a:lstStyle/>
          <a:p>
            <a:r>
              <a:rPr lang="fr-FR" dirty="0">
                <a:latin typeface="Times New Roman" panose="02020603050405020304" pitchFamily="18" charset="0"/>
                <a:cs typeface="Times New Roman" panose="02020603050405020304" pitchFamily="18" charset="0"/>
              </a:rPr>
              <a:t>Les défis rencontrés par les chefs de projet ./..</a:t>
            </a:r>
            <a:br>
              <a:rPr lang="fr-FR"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610725401"/>
              </p:ext>
            </p:extLst>
          </p:nvPr>
        </p:nvGraphicFramePr>
        <p:xfrm>
          <a:off x="838199" y="869430"/>
          <a:ext cx="11353801" cy="53075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940440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9B077-BCB5-4680-BD07-FF4939E91E18}"/>
              </a:ext>
            </a:extLst>
          </p:cNvPr>
          <p:cNvSpPr>
            <a:spLocks noGrp="1"/>
          </p:cNvSpPr>
          <p:nvPr>
            <p:ph type="title"/>
          </p:nvPr>
        </p:nvSpPr>
        <p:spPr/>
        <p:txBody>
          <a:bodyPr/>
          <a:lstStyle/>
          <a:p>
            <a:r>
              <a:rPr lang="fr-FR" dirty="0">
                <a:latin typeface="Times New Roman" panose="02020603050405020304" pitchFamily="18" charset="0"/>
                <a:cs typeface="Times New Roman" panose="02020603050405020304" pitchFamily="18" charset="0"/>
              </a:rPr>
              <a:t>Temps et budget  Time and budget</a:t>
            </a:r>
            <a:endParaRPr lang="en-US" dirty="0"/>
          </a:p>
        </p:txBody>
      </p:sp>
      <p:sp>
        <p:nvSpPr>
          <p:cNvPr id="3" name="Content Placeholder 2">
            <a:extLst>
              <a:ext uri="{FF2B5EF4-FFF2-40B4-BE49-F238E27FC236}">
                <a16:creationId xmlns:a16="http://schemas.microsoft.com/office/drawing/2014/main" id="{6733DC08-FA67-41A1-8F55-15B0F0BA6235}"/>
              </a:ext>
            </a:extLst>
          </p:cNvPr>
          <p:cNvSpPr>
            <a:spLocks noGrp="1"/>
          </p:cNvSpPr>
          <p:nvPr>
            <p:ph sz="half" idx="1"/>
          </p:nvPr>
        </p:nvSpPr>
        <p:spPr>
          <a:xfrm>
            <a:off x="180975" y="1825625"/>
            <a:ext cx="5838825" cy="4351338"/>
          </a:xfrm>
        </p:spPr>
        <p:txBody>
          <a:bodyPr>
            <a:normAutofit lnSpcReduction="10000"/>
          </a:bodyPr>
          <a:lstStyle/>
          <a:p>
            <a:r>
              <a:rPr lang="en-US" dirty="0"/>
              <a:t>Time and budget are among the biggest challenges faced in IT project management. If you don't set realistic timelines for completing your project, the resulting product or service may be of lower quality than expected.
In addition, the lack of these resources necessary to complete the project can also penalize both your teams and your customers.</a:t>
            </a:r>
          </a:p>
        </p:txBody>
      </p:sp>
      <p:sp>
        <p:nvSpPr>
          <p:cNvPr id="4" name="Content Placeholder 3">
            <a:extLst>
              <a:ext uri="{FF2B5EF4-FFF2-40B4-BE49-F238E27FC236}">
                <a16:creationId xmlns:a16="http://schemas.microsoft.com/office/drawing/2014/main" id="{5C718303-6096-484B-A34C-C04C03A95B7C}"/>
              </a:ext>
            </a:extLst>
          </p:cNvPr>
          <p:cNvSpPr>
            <a:spLocks noGrp="1"/>
          </p:cNvSpPr>
          <p:nvPr>
            <p:ph sz="half" idx="2"/>
          </p:nvPr>
        </p:nvSpPr>
        <p:spPr>
          <a:xfrm>
            <a:off x="6172199" y="1825625"/>
            <a:ext cx="5838825" cy="4351338"/>
          </a:xfrm>
        </p:spPr>
        <p:txBody>
          <a:bodyPr>
            <a:normAutofit lnSpcReduction="10000"/>
          </a:bodyPr>
          <a:lstStyle/>
          <a:p>
            <a:pPr fontAlgn="auto"/>
            <a:r>
              <a:rPr lang="fr-FR" sz="2800" dirty="0">
                <a:latin typeface="Times New Roman" panose="02020603050405020304" pitchFamily="18" charset="0"/>
                <a:cs typeface="Times New Roman" panose="02020603050405020304" pitchFamily="18" charset="0"/>
              </a:rPr>
              <a:t>Le temps et le budget figurent parmi les plus grands défis rencontrés en gestion de projet informatique. Si vous ne fixez pas des délais réalistes pour réaliser votre projet, le produit ou service ainsi obtenu pourrait être de moins bonne qualité que prévu.</a:t>
            </a:r>
          </a:p>
          <a:p>
            <a:pPr fontAlgn="auto"/>
            <a:r>
              <a:rPr lang="fr-FR" sz="2800" dirty="0">
                <a:latin typeface="Times New Roman" panose="02020603050405020304" pitchFamily="18" charset="0"/>
                <a:cs typeface="Times New Roman" panose="02020603050405020304" pitchFamily="18" charset="0"/>
              </a:rPr>
              <a:t>En outre, le manque de ces ressources nécessaires pour mener à bien le projet peut également pénaliser aussi bien vos équipes que vos clients. </a:t>
            </a:r>
          </a:p>
          <a:p>
            <a:endParaRPr lang="en-US" dirty="0"/>
          </a:p>
        </p:txBody>
      </p:sp>
    </p:spTree>
    <p:extLst>
      <p:ext uri="{BB962C8B-B14F-4D97-AF65-F5344CB8AC3E}">
        <p14:creationId xmlns:p14="http://schemas.microsoft.com/office/powerpoint/2010/main" val="10391710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0EF6D-2717-4963-9088-890995CE1998}"/>
              </a:ext>
            </a:extLst>
          </p:cNvPr>
          <p:cNvSpPr>
            <a:spLocks noGrp="1"/>
          </p:cNvSpPr>
          <p:nvPr>
            <p:ph type="title"/>
          </p:nvPr>
        </p:nvSpPr>
        <p:spPr/>
        <p:txBody>
          <a:bodyPr/>
          <a:lstStyle/>
          <a:p>
            <a:r>
              <a:rPr lang="fr-FR" dirty="0">
                <a:latin typeface="Times New Roman" panose="02020603050405020304" pitchFamily="18" charset="0"/>
                <a:cs typeface="Times New Roman" panose="02020603050405020304" pitchFamily="18" charset="0"/>
              </a:rPr>
              <a:t>Temps et budget  Time and budget ./..</a:t>
            </a:r>
            <a:endParaRPr lang="en-US" dirty="0"/>
          </a:p>
        </p:txBody>
      </p:sp>
      <p:sp>
        <p:nvSpPr>
          <p:cNvPr id="3" name="Content Placeholder 2">
            <a:extLst>
              <a:ext uri="{FF2B5EF4-FFF2-40B4-BE49-F238E27FC236}">
                <a16:creationId xmlns:a16="http://schemas.microsoft.com/office/drawing/2014/main" id="{7A23C27A-586C-4603-890C-BBDC2E4121C4}"/>
              </a:ext>
            </a:extLst>
          </p:cNvPr>
          <p:cNvSpPr>
            <a:spLocks noGrp="1"/>
          </p:cNvSpPr>
          <p:nvPr>
            <p:ph sz="half" idx="1"/>
          </p:nvPr>
        </p:nvSpPr>
        <p:spPr>
          <a:xfrm>
            <a:off x="-66675" y="1825625"/>
            <a:ext cx="6086475" cy="4351338"/>
          </a:xfrm>
        </p:spPr>
        <p:txBody>
          <a:bodyPr>
            <a:normAutofit fontScale="77500" lnSpcReduction="20000"/>
          </a:bodyPr>
          <a:lstStyle/>
          <a:p>
            <a:r>
              <a:rPr lang="en-US" dirty="0"/>
              <a:t>So from the planning phase.
Scenario: The C-suite asks your team to organize a company-wide software migration within a month. Unfortunately, your workforce is limited and you still lack too much experience to complete the migration in the allotted time, and you would need an extra month.
Solution: Use IT project management software to keep management informed about your team's availability and experience. This will allow management to prepare a more realistic schedule when assigning IT projects.</a:t>
            </a:r>
          </a:p>
        </p:txBody>
      </p:sp>
      <p:sp>
        <p:nvSpPr>
          <p:cNvPr id="4" name="Content Placeholder 3">
            <a:extLst>
              <a:ext uri="{FF2B5EF4-FFF2-40B4-BE49-F238E27FC236}">
                <a16:creationId xmlns:a16="http://schemas.microsoft.com/office/drawing/2014/main" id="{E0609781-2EDA-4098-8189-36AEA0573E37}"/>
              </a:ext>
            </a:extLst>
          </p:cNvPr>
          <p:cNvSpPr>
            <a:spLocks noGrp="1"/>
          </p:cNvSpPr>
          <p:nvPr>
            <p:ph sz="half" idx="2"/>
          </p:nvPr>
        </p:nvSpPr>
        <p:spPr/>
        <p:txBody>
          <a:bodyPr>
            <a:normAutofit fontScale="77500" lnSpcReduction="20000"/>
          </a:bodyPr>
          <a:lstStyle/>
          <a:p>
            <a:pPr marL="0" indent="0" fontAlgn="auto">
              <a:buNone/>
            </a:pPr>
            <a:r>
              <a:rPr lang="fr-FR" dirty="0">
                <a:latin typeface="Times New Roman" panose="02020603050405020304" pitchFamily="18" charset="0"/>
                <a:cs typeface="Times New Roman" panose="02020603050405020304" pitchFamily="18" charset="0"/>
              </a:rPr>
              <a:t>Alors de la phase de planification.</a:t>
            </a:r>
          </a:p>
          <a:p>
            <a:pPr fontAlgn="auto"/>
            <a:r>
              <a:rPr lang="fr-FR" dirty="0">
                <a:solidFill>
                  <a:srgbClr val="0070C0"/>
                </a:solidFill>
                <a:latin typeface="Times New Roman" panose="02020603050405020304" pitchFamily="18" charset="0"/>
                <a:cs typeface="Times New Roman" panose="02020603050405020304" pitchFamily="18" charset="0"/>
              </a:rPr>
              <a:t>Scénario :</a:t>
            </a:r>
            <a:r>
              <a:rPr lang="fr-FR" dirty="0">
                <a:latin typeface="Times New Roman" panose="02020603050405020304" pitchFamily="18" charset="0"/>
                <a:cs typeface="Times New Roman" panose="02020603050405020304" pitchFamily="18" charset="0"/>
              </a:rPr>
              <a:t> la direction générale demande à votre équipe d’organiser une migration logicielle pour le compte de toute l’entreprise dans un délai d’un mois. Malheureusement, vos effectifs sont limités et vous manquez encore trop d’expérience pour réaliser la migration dans le délai imparti, et vous auriez besoin d’un mois de plus.</a:t>
            </a:r>
          </a:p>
          <a:p>
            <a:pPr fontAlgn="auto"/>
            <a:r>
              <a:rPr lang="fr-FR" dirty="0">
                <a:solidFill>
                  <a:srgbClr val="FF0000"/>
                </a:solidFill>
                <a:latin typeface="Times New Roman" panose="02020603050405020304" pitchFamily="18" charset="0"/>
                <a:cs typeface="Times New Roman" panose="02020603050405020304" pitchFamily="18" charset="0"/>
              </a:rPr>
              <a:t>Solution</a:t>
            </a:r>
            <a:r>
              <a:rPr lang="fr-FR" dirty="0">
                <a:latin typeface="Times New Roman" panose="02020603050405020304" pitchFamily="18" charset="0"/>
                <a:cs typeface="Times New Roman" panose="02020603050405020304" pitchFamily="18" charset="0"/>
              </a:rPr>
              <a:t> : faites appel à un logiciel de gestion de projet informatique pour tenir la direction informée des disponibilités et de l’expérience de votre équipe. La direction pourra ainsi préparer un planning plus réaliste lors de l’attribution des projets informatiques.</a:t>
            </a:r>
          </a:p>
          <a:p>
            <a:endParaRPr lang="en-US" dirty="0"/>
          </a:p>
        </p:txBody>
      </p:sp>
    </p:spTree>
    <p:extLst>
      <p:ext uri="{BB962C8B-B14F-4D97-AF65-F5344CB8AC3E}">
        <p14:creationId xmlns:p14="http://schemas.microsoft.com/office/powerpoint/2010/main" val="34225897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175565-616F-1EF9-B3FF-B48A3209E4FF}"/>
              </a:ext>
            </a:extLst>
          </p:cNvPr>
          <p:cNvSpPr>
            <a:spLocks noGrp="1"/>
          </p:cNvSpPr>
          <p:nvPr>
            <p:ph type="title"/>
          </p:nvPr>
        </p:nvSpPr>
        <p:spPr/>
        <p:txBody>
          <a:bodyPr/>
          <a:lstStyle/>
          <a:p>
            <a:r>
              <a:rPr lang="fr-FR" b="1" dirty="0">
                <a:latin typeface="Times New Roman" panose="02020603050405020304" pitchFamily="18" charset="0"/>
                <a:cs typeface="Times New Roman" panose="02020603050405020304" pitchFamily="18" charset="0"/>
              </a:rPr>
              <a:t>Temps et budget ./..</a:t>
            </a:r>
            <a:br>
              <a:rPr lang="fr-FR" b="1" dirty="0">
                <a:latin typeface="Times New Roman" panose="02020603050405020304" pitchFamily="18" charset="0"/>
                <a:cs typeface="Times New Roman" panose="02020603050405020304" pitchFamily="18" charset="0"/>
              </a:rPr>
            </a:br>
            <a:endParaRPr lang="fr-FR" b="1" dirty="0"/>
          </a:p>
        </p:txBody>
      </p:sp>
      <p:sp>
        <p:nvSpPr>
          <p:cNvPr id="3" name="Espace réservé du contenu 2">
            <a:extLst>
              <a:ext uri="{FF2B5EF4-FFF2-40B4-BE49-F238E27FC236}">
                <a16:creationId xmlns:a16="http://schemas.microsoft.com/office/drawing/2014/main" id="{E6848228-137A-97AC-C5BB-41F97E38DBAC}"/>
              </a:ext>
            </a:extLst>
          </p:cNvPr>
          <p:cNvSpPr>
            <a:spLocks noGrp="1"/>
          </p:cNvSpPr>
          <p:nvPr>
            <p:ph idx="1"/>
          </p:nvPr>
        </p:nvSpPr>
        <p:spPr>
          <a:xfrm>
            <a:off x="0" y="1130156"/>
            <a:ext cx="12192000" cy="5727843"/>
          </a:xfrm>
        </p:spPr>
        <p:txBody>
          <a:bodyPr/>
          <a:lstStyle/>
          <a:p>
            <a:pPr marL="0" indent="0" fontAlgn="auto">
              <a:buNone/>
            </a:pPr>
            <a:r>
              <a:rPr lang="fr-FR" dirty="0">
                <a:latin typeface="Times New Roman" panose="02020603050405020304" pitchFamily="18" charset="0"/>
                <a:cs typeface="Times New Roman" panose="02020603050405020304" pitchFamily="18" charset="0"/>
              </a:rPr>
              <a:t>Alors de la phase de planification.</a:t>
            </a:r>
          </a:p>
          <a:p>
            <a:pPr fontAlgn="auto"/>
            <a:r>
              <a:rPr lang="fr-FR" dirty="0">
                <a:solidFill>
                  <a:srgbClr val="0070C0"/>
                </a:solidFill>
                <a:latin typeface="Times New Roman" panose="02020603050405020304" pitchFamily="18" charset="0"/>
                <a:cs typeface="Times New Roman" panose="02020603050405020304" pitchFamily="18" charset="0"/>
              </a:rPr>
              <a:t>Scénario :</a:t>
            </a:r>
            <a:r>
              <a:rPr lang="fr-FR" dirty="0">
                <a:latin typeface="Times New Roman" panose="02020603050405020304" pitchFamily="18" charset="0"/>
                <a:cs typeface="Times New Roman" panose="02020603050405020304" pitchFamily="18" charset="0"/>
              </a:rPr>
              <a:t> la direction générale demande à votre équipe d’organiser une migration logicielle pour le compte de toute l’entreprise dans un délai d’un mois. Malheureusement, vos effectifs sont limités et vous manquez encore trop d’expérience pour réaliser la migration dans le délai imparti, et vous auriez besoin d’un mois de plus.</a:t>
            </a:r>
          </a:p>
          <a:p>
            <a:pPr fontAlgn="auto"/>
            <a:r>
              <a:rPr lang="fr-FR" dirty="0">
                <a:solidFill>
                  <a:srgbClr val="FF0000"/>
                </a:solidFill>
                <a:latin typeface="Times New Roman" panose="02020603050405020304" pitchFamily="18" charset="0"/>
                <a:cs typeface="Times New Roman" panose="02020603050405020304" pitchFamily="18" charset="0"/>
              </a:rPr>
              <a:t>Solution</a:t>
            </a:r>
            <a:r>
              <a:rPr lang="fr-FR" dirty="0">
                <a:latin typeface="Times New Roman" panose="02020603050405020304" pitchFamily="18" charset="0"/>
                <a:cs typeface="Times New Roman" panose="02020603050405020304" pitchFamily="18" charset="0"/>
              </a:rPr>
              <a:t> : faites appel à un logiciel de gestion de projet informatique pour tenir la direction informée des disponibilités et de l’expérience de votre équipe. La direction pourra ainsi préparer un planning plus réaliste lors de l’attribution des projets informatiques.</a:t>
            </a:r>
          </a:p>
          <a:p>
            <a:pPr marL="0" indent="0">
              <a:buNone/>
            </a:pPr>
            <a:endParaRPr lang="fr-FR" dirty="0"/>
          </a:p>
        </p:txBody>
      </p:sp>
    </p:spTree>
    <p:extLst>
      <p:ext uri="{BB962C8B-B14F-4D97-AF65-F5344CB8AC3E}">
        <p14:creationId xmlns:p14="http://schemas.microsoft.com/office/powerpoint/2010/main" val="25681753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1CB67-F2F6-421D-8AB6-93AD404AF39F}"/>
              </a:ext>
            </a:extLst>
          </p:cNvPr>
          <p:cNvSpPr>
            <a:spLocks noGrp="1"/>
          </p:cNvSpPr>
          <p:nvPr>
            <p:ph type="title"/>
          </p:nvPr>
        </p:nvSpPr>
        <p:spPr/>
        <p:txBody>
          <a:bodyPr/>
          <a:lstStyle/>
          <a:p>
            <a:r>
              <a:rPr lang="fr-FR" b="1" dirty="0">
                <a:latin typeface="Times New Roman" panose="02020603050405020304" pitchFamily="18" charset="0"/>
                <a:cs typeface="Times New Roman" panose="02020603050405020304" pitchFamily="18" charset="0"/>
              </a:rPr>
              <a:t>Dérive des objectifs  Goal Drift</a:t>
            </a:r>
            <a:endParaRPr lang="en-US" dirty="0"/>
          </a:p>
        </p:txBody>
      </p:sp>
      <p:sp>
        <p:nvSpPr>
          <p:cNvPr id="3" name="Content Placeholder 2">
            <a:extLst>
              <a:ext uri="{FF2B5EF4-FFF2-40B4-BE49-F238E27FC236}">
                <a16:creationId xmlns:a16="http://schemas.microsoft.com/office/drawing/2014/main" id="{94D3C0A8-489F-4272-9108-304E885DECF5}"/>
              </a:ext>
            </a:extLst>
          </p:cNvPr>
          <p:cNvSpPr>
            <a:spLocks noGrp="1"/>
          </p:cNvSpPr>
          <p:nvPr>
            <p:ph sz="half" idx="1"/>
          </p:nvPr>
        </p:nvSpPr>
        <p:spPr>
          <a:xfrm>
            <a:off x="0" y="1825625"/>
            <a:ext cx="6019800" cy="4351338"/>
          </a:xfrm>
        </p:spPr>
        <p:txBody>
          <a:bodyPr>
            <a:normAutofit lnSpcReduction="10000"/>
          </a:bodyPr>
          <a:lstStyle/>
          <a:p>
            <a:r>
              <a:rPr lang="en-US" dirty="0"/>
              <a:t>Goal creep occurs when the initial project goals are overshadowed by the receipt of new requests and deliverables by stakeholders. 
To reduce the frequency of drifts, set solid project goals early on, have a change control process in place, and do your best to communicate with stakeholders at every stage of the project.</a:t>
            </a:r>
          </a:p>
        </p:txBody>
      </p:sp>
      <p:sp>
        <p:nvSpPr>
          <p:cNvPr id="4" name="Content Placeholder 3">
            <a:extLst>
              <a:ext uri="{FF2B5EF4-FFF2-40B4-BE49-F238E27FC236}">
                <a16:creationId xmlns:a16="http://schemas.microsoft.com/office/drawing/2014/main" id="{D40F1787-871C-4AD8-B74B-3901E613916B}"/>
              </a:ext>
            </a:extLst>
          </p:cNvPr>
          <p:cNvSpPr>
            <a:spLocks noGrp="1"/>
          </p:cNvSpPr>
          <p:nvPr>
            <p:ph sz="half" idx="2"/>
          </p:nvPr>
        </p:nvSpPr>
        <p:spPr>
          <a:xfrm>
            <a:off x="6172199" y="1825625"/>
            <a:ext cx="5781675" cy="4351338"/>
          </a:xfrm>
        </p:spPr>
        <p:txBody>
          <a:bodyPr>
            <a:normAutofit lnSpcReduction="10000"/>
          </a:bodyPr>
          <a:lstStyle/>
          <a:p>
            <a:pPr marL="0" indent="0" fontAlgn="auto">
              <a:buNone/>
            </a:pPr>
            <a:r>
              <a:rPr lang="fr-FR" dirty="0">
                <a:latin typeface="Times New Roman" panose="02020603050405020304" pitchFamily="18" charset="0"/>
                <a:cs typeface="Times New Roman" panose="02020603050405020304" pitchFamily="18" charset="0"/>
              </a:rPr>
              <a:t>On parle de dérive des objectifs lorsque les objectifs initiaux du projet sont éclipsés par la réception de nouvelles demandes et nouveaux livrables par les parties prenantes. </a:t>
            </a:r>
          </a:p>
          <a:p>
            <a:pPr marL="0" indent="0" fontAlgn="auto">
              <a:buNone/>
            </a:pPr>
            <a:r>
              <a:rPr lang="fr-FR" dirty="0">
                <a:latin typeface="Times New Roman" panose="02020603050405020304" pitchFamily="18" charset="0"/>
                <a:cs typeface="Times New Roman" panose="02020603050405020304" pitchFamily="18" charset="0"/>
              </a:rPr>
              <a:t>Pour réduire la fréquence des dérives, fixez dès le début des objectifs de projet solides, mettez en place un processus de contrôle du changement et faites de votre mieux pour communiquer avec les parties prenantes à chaque étape du projet.</a:t>
            </a:r>
          </a:p>
          <a:p>
            <a:pPr marL="457200" lvl="1" indent="0">
              <a:buNone/>
            </a:pPr>
            <a:endParaRPr lang="en-US" dirty="0"/>
          </a:p>
        </p:txBody>
      </p:sp>
    </p:spTree>
    <p:extLst>
      <p:ext uri="{BB962C8B-B14F-4D97-AF65-F5344CB8AC3E}">
        <p14:creationId xmlns:p14="http://schemas.microsoft.com/office/powerpoint/2010/main" val="20882611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0F929A-D09E-E369-7190-9475D3A45F02}"/>
              </a:ext>
            </a:extLst>
          </p:cNvPr>
          <p:cNvSpPr>
            <a:spLocks noGrp="1"/>
          </p:cNvSpPr>
          <p:nvPr>
            <p:ph type="title"/>
          </p:nvPr>
        </p:nvSpPr>
        <p:spPr/>
        <p:txBody>
          <a:bodyPr/>
          <a:lstStyle/>
          <a:p>
            <a:r>
              <a:rPr lang="fr-FR" b="1" dirty="0">
                <a:latin typeface="Times New Roman" panose="02020603050405020304" pitchFamily="18" charset="0"/>
                <a:cs typeface="Times New Roman" panose="02020603050405020304" pitchFamily="18" charset="0"/>
              </a:rPr>
              <a:t>Dérive des objectifs ./..</a:t>
            </a:r>
            <a:br>
              <a:rPr lang="fr-FR" b="1" dirty="0">
                <a:latin typeface="Times New Roman" panose="02020603050405020304" pitchFamily="18" charset="0"/>
                <a:cs typeface="Times New Roman" panose="02020603050405020304" pitchFamily="18" charset="0"/>
              </a:rPr>
            </a:br>
            <a:endParaRPr lang="fr-FR" dirty="0"/>
          </a:p>
        </p:txBody>
      </p:sp>
      <p:sp>
        <p:nvSpPr>
          <p:cNvPr id="3" name="Espace réservé du contenu 2">
            <a:extLst>
              <a:ext uri="{FF2B5EF4-FFF2-40B4-BE49-F238E27FC236}">
                <a16:creationId xmlns:a16="http://schemas.microsoft.com/office/drawing/2014/main" id="{8F5FAF27-681D-8E51-40CD-23ED037191A8}"/>
              </a:ext>
            </a:extLst>
          </p:cNvPr>
          <p:cNvSpPr>
            <a:spLocks noGrp="1"/>
          </p:cNvSpPr>
          <p:nvPr>
            <p:ph idx="1"/>
          </p:nvPr>
        </p:nvSpPr>
        <p:spPr>
          <a:xfrm>
            <a:off x="239486" y="1328057"/>
            <a:ext cx="11952514" cy="5164818"/>
          </a:xfrm>
        </p:spPr>
        <p:txBody>
          <a:bodyPr/>
          <a:lstStyle/>
          <a:p>
            <a:pPr marL="0" indent="0" fontAlgn="auto">
              <a:buNone/>
            </a:pPr>
            <a:r>
              <a:rPr lang="fr-FR" dirty="0">
                <a:solidFill>
                  <a:schemeClr val="accent1"/>
                </a:solidFill>
                <a:latin typeface="Times New Roman" panose="02020603050405020304" pitchFamily="18" charset="0"/>
                <a:cs typeface="Times New Roman" panose="02020603050405020304" pitchFamily="18" charset="0"/>
              </a:rPr>
              <a:t>Scénario</a:t>
            </a:r>
            <a:r>
              <a:rPr lang="fr-FR" dirty="0">
                <a:latin typeface="Times New Roman" panose="02020603050405020304" pitchFamily="18" charset="0"/>
                <a:cs typeface="Times New Roman" panose="02020603050405020304" pitchFamily="18" charset="0"/>
              </a:rPr>
              <a:t> : dans le cadre de ce projet, vous aviez pour objectif initial d’améliorer le Wi-Fi extérieur au siège de votre entreprise afin que les employés et les visiteurs puissent travailler où ils le souhaitent. </a:t>
            </a:r>
          </a:p>
          <a:p>
            <a:pPr marL="0" indent="0" fontAlgn="auto">
              <a:buNone/>
            </a:pPr>
            <a:r>
              <a:rPr lang="fr-FR" dirty="0">
                <a:latin typeface="Times New Roman" panose="02020603050405020304" pitchFamily="18" charset="0"/>
                <a:cs typeface="Times New Roman" panose="02020603050405020304" pitchFamily="18" charset="0"/>
              </a:rPr>
              <a:t>Au cours de l’exécution du projet, les parties prenantes vous demandent </a:t>
            </a:r>
            <a:r>
              <a:rPr lang="fr-FR" i="1" dirty="0">
                <a:latin typeface="Times New Roman" panose="02020603050405020304" pitchFamily="18" charset="0"/>
                <a:cs typeface="Times New Roman" panose="02020603050405020304" pitchFamily="18" charset="0"/>
              </a:rPr>
              <a:t>d’étendre la portée du Wi-Fi extérieur au centre d’opérations situé de l’autre côté de la rue</a:t>
            </a:r>
            <a:r>
              <a:rPr lang="fr-FR" dirty="0">
                <a:latin typeface="Times New Roman" panose="02020603050405020304" pitchFamily="18" charset="0"/>
                <a:cs typeface="Times New Roman" panose="02020603050405020304" pitchFamily="18" charset="0"/>
              </a:rPr>
              <a:t>, ainsi que d’offrir aux utilisateurs la possibilité d’effectuer des téléchargements.</a:t>
            </a:r>
          </a:p>
          <a:p>
            <a:pPr marL="0" indent="0" fontAlgn="auto">
              <a:buNone/>
            </a:pPr>
            <a:r>
              <a:rPr lang="fr-FR" dirty="0">
                <a:solidFill>
                  <a:srgbClr val="FF0000"/>
                </a:solidFill>
                <a:latin typeface="Times New Roman" panose="02020603050405020304" pitchFamily="18" charset="0"/>
                <a:cs typeface="Times New Roman" panose="02020603050405020304" pitchFamily="18" charset="0"/>
              </a:rPr>
              <a:t>Solution </a:t>
            </a:r>
            <a:r>
              <a:rPr lang="fr-FR" dirty="0">
                <a:latin typeface="Times New Roman" panose="02020603050405020304" pitchFamily="18" charset="0"/>
                <a:cs typeface="Times New Roman" panose="02020603050405020304" pitchFamily="18" charset="0"/>
              </a:rPr>
              <a:t>: la gestion de projet peut vous donner des objectifs clairs dès le début du projet, afin que vos parties prenantes sachent ce qui peut être accompli pendant ce projet. </a:t>
            </a:r>
            <a:endParaRPr lang="en-US" dirty="0">
              <a:latin typeface="Times New Roman" panose="02020603050405020304" pitchFamily="18" charset="0"/>
              <a:cs typeface="Times New Roman" panose="02020603050405020304" pitchFamily="18" charset="0"/>
            </a:endParaRPr>
          </a:p>
          <a:p>
            <a:endParaRPr lang="fr-FR" dirty="0"/>
          </a:p>
        </p:txBody>
      </p:sp>
    </p:spTree>
    <p:extLst>
      <p:ext uri="{BB962C8B-B14F-4D97-AF65-F5344CB8AC3E}">
        <p14:creationId xmlns:p14="http://schemas.microsoft.com/office/powerpoint/2010/main" val="35691533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FB46A-C6F3-4937-A72F-E6A93571E2C8}"/>
              </a:ext>
            </a:extLst>
          </p:cNvPr>
          <p:cNvSpPr>
            <a:spLocks noGrp="1"/>
          </p:cNvSpPr>
          <p:nvPr>
            <p:ph type="title"/>
          </p:nvPr>
        </p:nvSpPr>
        <p:spPr>
          <a:xfrm>
            <a:off x="0" y="365126"/>
            <a:ext cx="11353800" cy="577850"/>
          </a:xfrm>
        </p:spPr>
        <p:txBody>
          <a:bodyPr>
            <a:normAutofit fontScale="90000"/>
          </a:bodyPr>
          <a:lstStyle/>
          <a:p>
            <a:r>
              <a:rPr lang="fr-FR" dirty="0"/>
              <a:t>Problèmes de communication </a:t>
            </a:r>
            <a:r>
              <a:rPr lang="fr-FR" dirty="0" err="1"/>
              <a:t>Communication</a:t>
            </a:r>
            <a:r>
              <a:rPr lang="fr-FR" dirty="0"/>
              <a:t> </a:t>
            </a:r>
            <a:r>
              <a:rPr lang="fr-FR" dirty="0" err="1"/>
              <a:t>problems</a:t>
            </a:r>
            <a:endParaRPr lang="en-US" dirty="0"/>
          </a:p>
        </p:txBody>
      </p:sp>
      <p:sp>
        <p:nvSpPr>
          <p:cNvPr id="3" name="Content Placeholder 2">
            <a:extLst>
              <a:ext uri="{FF2B5EF4-FFF2-40B4-BE49-F238E27FC236}">
                <a16:creationId xmlns:a16="http://schemas.microsoft.com/office/drawing/2014/main" id="{5641F2A1-DF26-4A21-B22F-70B462734616}"/>
              </a:ext>
            </a:extLst>
          </p:cNvPr>
          <p:cNvSpPr>
            <a:spLocks noGrp="1"/>
          </p:cNvSpPr>
          <p:nvPr>
            <p:ph sz="half" idx="1"/>
          </p:nvPr>
        </p:nvSpPr>
        <p:spPr>
          <a:xfrm>
            <a:off x="257175" y="1276350"/>
            <a:ext cx="5762625" cy="4900613"/>
          </a:xfrm>
        </p:spPr>
        <p:txBody>
          <a:bodyPr>
            <a:normAutofit lnSpcReduction="10000"/>
          </a:bodyPr>
          <a:lstStyle/>
          <a:p>
            <a:r>
              <a:rPr lang="en-US" dirty="0"/>
              <a:t>Project managers act as intermediaries between team members, departments, and stakeholders. As a result, and if there is no organized process in place to keep everyone informed, you may experience communication problems. 
To put the latter back in the spotlight and give your team all the keys to success, you can rely on different project management tools.</a:t>
            </a:r>
          </a:p>
        </p:txBody>
      </p:sp>
      <p:sp>
        <p:nvSpPr>
          <p:cNvPr id="4" name="Content Placeholder 3">
            <a:extLst>
              <a:ext uri="{FF2B5EF4-FFF2-40B4-BE49-F238E27FC236}">
                <a16:creationId xmlns:a16="http://schemas.microsoft.com/office/drawing/2014/main" id="{B25B9A9D-0FD3-48A6-B2CE-AB263FCB81D1}"/>
              </a:ext>
            </a:extLst>
          </p:cNvPr>
          <p:cNvSpPr>
            <a:spLocks noGrp="1"/>
          </p:cNvSpPr>
          <p:nvPr>
            <p:ph sz="half" idx="2"/>
          </p:nvPr>
        </p:nvSpPr>
        <p:spPr>
          <a:xfrm>
            <a:off x="6172200" y="1276350"/>
            <a:ext cx="5762624" cy="4900613"/>
          </a:xfrm>
        </p:spPr>
        <p:txBody>
          <a:bodyPr>
            <a:normAutofit lnSpcReduction="10000"/>
          </a:bodyPr>
          <a:lstStyle/>
          <a:p>
            <a:pPr fontAlgn="auto"/>
            <a:r>
              <a:rPr lang="fr-FR" dirty="0">
                <a:latin typeface="Times New Roman" panose="02020603050405020304" pitchFamily="18" charset="0"/>
                <a:cs typeface="Times New Roman" panose="02020603050405020304" pitchFamily="18" charset="0"/>
              </a:rPr>
              <a:t>Les chefs de projet jouent le rôle d’intermédiaires entre les membres de l’équipe, les services et les parties prenantes. En conséquence et si aucun processus organisé n’est mis en place pour tenir tout le monde informé, vous pourriez </a:t>
            </a:r>
            <a:r>
              <a:rPr lang="fr-FR" i="1" dirty="0">
                <a:latin typeface="Times New Roman" panose="02020603050405020304" pitchFamily="18" charset="0"/>
                <a:cs typeface="Times New Roman" panose="02020603050405020304" pitchFamily="18" charset="0"/>
              </a:rPr>
              <a:t>rencontrer des problèmes de communication</a:t>
            </a:r>
            <a:r>
              <a:rPr lang="fr-FR" dirty="0">
                <a:latin typeface="Times New Roman" panose="02020603050405020304" pitchFamily="18" charset="0"/>
                <a:cs typeface="Times New Roman" panose="02020603050405020304" pitchFamily="18" charset="0"/>
              </a:rPr>
              <a:t>. </a:t>
            </a:r>
          </a:p>
          <a:p>
            <a:pPr fontAlgn="auto"/>
            <a:r>
              <a:rPr lang="fr-FR" dirty="0">
                <a:latin typeface="Times New Roman" panose="02020603050405020304" pitchFamily="18" charset="0"/>
                <a:cs typeface="Times New Roman" panose="02020603050405020304" pitchFamily="18" charset="0"/>
              </a:rPr>
              <a:t>Pour remettre cette dernière sur le devant de la scène et donner à votre équipe toutes les clés pour réussir, vous pouvez vous appuyer sur différents outils de gestion de projet.</a:t>
            </a:r>
          </a:p>
        </p:txBody>
      </p:sp>
    </p:spTree>
    <p:extLst>
      <p:ext uri="{BB962C8B-B14F-4D97-AF65-F5344CB8AC3E}">
        <p14:creationId xmlns:p14="http://schemas.microsoft.com/office/powerpoint/2010/main" val="42740691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B181F-28E4-4D3E-85E7-0049F4D0043D}"/>
              </a:ext>
            </a:extLst>
          </p:cNvPr>
          <p:cNvSpPr>
            <a:spLocks noGrp="1"/>
          </p:cNvSpPr>
          <p:nvPr>
            <p:ph type="title"/>
          </p:nvPr>
        </p:nvSpPr>
        <p:spPr>
          <a:xfrm>
            <a:off x="219075" y="365125"/>
            <a:ext cx="11134725" cy="1325563"/>
          </a:xfrm>
        </p:spPr>
        <p:txBody>
          <a:bodyPr/>
          <a:lstStyle/>
          <a:p>
            <a:r>
              <a:rPr lang="fr-FR" dirty="0"/>
              <a:t>Problèmes de communication </a:t>
            </a:r>
            <a:r>
              <a:rPr lang="fr-FR" dirty="0" err="1"/>
              <a:t>Communication</a:t>
            </a:r>
            <a:r>
              <a:rPr lang="fr-FR" dirty="0"/>
              <a:t> </a:t>
            </a:r>
            <a:r>
              <a:rPr lang="fr-FR" dirty="0" err="1"/>
              <a:t>problems</a:t>
            </a:r>
            <a:endParaRPr lang="en-US" dirty="0"/>
          </a:p>
        </p:txBody>
      </p:sp>
      <p:sp>
        <p:nvSpPr>
          <p:cNvPr id="3" name="Content Placeholder 2">
            <a:extLst>
              <a:ext uri="{FF2B5EF4-FFF2-40B4-BE49-F238E27FC236}">
                <a16:creationId xmlns:a16="http://schemas.microsoft.com/office/drawing/2014/main" id="{D34F439E-8826-4498-94F8-EDD6D514AE49}"/>
              </a:ext>
            </a:extLst>
          </p:cNvPr>
          <p:cNvSpPr>
            <a:spLocks noGrp="1"/>
          </p:cNvSpPr>
          <p:nvPr>
            <p:ph sz="half" idx="1"/>
          </p:nvPr>
        </p:nvSpPr>
        <p:spPr>
          <a:xfrm>
            <a:off x="104775" y="1825625"/>
            <a:ext cx="5915025" cy="4351338"/>
          </a:xfrm>
        </p:spPr>
        <p:txBody>
          <a:bodyPr>
            <a:normAutofit fontScale="77500" lnSpcReduction="20000"/>
          </a:bodyPr>
          <a:lstStyle/>
          <a:p>
            <a:r>
              <a:rPr lang="en-US" dirty="0"/>
              <a:t>Scenario: Your company agrees to work with a local school and improve its learning spaces by providing greater access to technology for everyone. The project involves installing Wi-Fi and donating 100 computers to the school, but for your executive director, that number is limited to 10 computers.
Solution: If you want to avoid conflicts at all costs, you should focus on communication from the beginning of the project. Share regular updates about the status of the project using IT management tools so that everyone is on the same page throughout the project lifecycle.</a:t>
            </a:r>
          </a:p>
        </p:txBody>
      </p:sp>
      <p:sp>
        <p:nvSpPr>
          <p:cNvPr id="4" name="Content Placeholder 3">
            <a:extLst>
              <a:ext uri="{FF2B5EF4-FFF2-40B4-BE49-F238E27FC236}">
                <a16:creationId xmlns:a16="http://schemas.microsoft.com/office/drawing/2014/main" id="{49FBB85B-1081-48F8-AE16-008F9E24C08C}"/>
              </a:ext>
            </a:extLst>
          </p:cNvPr>
          <p:cNvSpPr>
            <a:spLocks noGrp="1"/>
          </p:cNvSpPr>
          <p:nvPr>
            <p:ph sz="half" idx="2"/>
          </p:nvPr>
        </p:nvSpPr>
        <p:spPr>
          <a:xfrm>
            <a:off x="6172199" y="1825625"/>
            <a:ext cx="5724525" cy="4351338"/>
          </a:xfrm>
        </p:spPr>
        <p:txBody>
          <a:bodyPr>
            <a:normAutofit fontScale="77500" lnSpcReduction="20000"/>
          </a:bodyPr>
          <a:lstStyle/>
          <a:p>
            <a:pPr fontAlgn="auto"/>
            <a:r>
              <a:rPr lang="fr-FR" dirty="0">
                <a:latin typeface="Times New Roman" panose="02020603050405020304" pitchFamily="18" charset="0"/>
                <a:cs typeface="Times New Roman" panose="02020603050405020304" pitchFamily="18" charset="0"/>
              </a:rPr>
              <a:t>Scénario : votre entreprise accepte de travailler avec une école locale et d’améliorer ses espaces d’apprentissage en proposant à tous un meilleur accès à la technologie. Le projet implique l’installation du Wi-Fi et le don de 100 ordinateurs à l’école, mais pour votre directeur général, ce nombre se limite à 10 ordinateurs.</a:t>
            </a:r>
          </a:p>
          <a:p>
            <a:pPr fontAlgn="auto"/>
            <a:r>
              <a:rPr lang="fr-FR" dirty="0">
                <a:latin typeface="Times New Roman" panose="02020603050405020304" pitchFamily="18" charset="0"/>
                <a:cs typeface="Times New Roman" panose="02020603050405020304" pitchFamily="18" charset="0"/>
              </a:rPr>
              <a:t>Solution : si vous voulez à tout prix éviter les conflits, vous devez miser sur la </a:t>
            </a:r>
            <a:r>
              <a:rPr lang="fr-FR" i="1" dirty="0">
                <a:latin typeface="Times New Roman" panose="02020603050405020304" pitchFamily="18" charset="0"/>
                <a:cs typeface="Times New Roman" panose="02020603050405020304" pitchFamily="18" charset="0"/>
              </a:rPr>
              <a:t>communication </a:t>
            </a:r>
            <a:r>
              <a:rPr lang="fr-FR" dirty="0">
                <a:latin typeface="Times New Roman" panose="02020603050405020304" pitchFamily="18" charset="0"/>
                <a:cs typeface="Times New Roman" panose="02020603050405020304" pitchFamily="18" charset="0"/>
              </a:rPr>
              <a:t>dès le début du projet. Partagez régulièrement des mises à jour au sujet de l’état d’avancement du projet à l’aide d’outils de gestion informatique de façon à ce que tout le monde soit en phase tout au long du cycle de vie du projet.</a:t>
            </a:r>
          </a:p>
          <a:p>
            <a:endParaRPr lang="en-US" dirty="0"/>
          </a:p>
        </p:txBody>
      </p:sp>
    </p:spTree>
    <p:extLst>
      <p:ext uri="{BB962C8B-B14F-4D97-AF65-F5344CB8AC3E}">
        <p14:creationId xmlns:p14="http://schemas.microsoft.com/office/powerpoint/2010/main" val="30204707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Exercice"/>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7175" y="289719"/>
            <a:ext cx="11468100" cy="6278562"/>
          </a:xfrm>
          <a:prstGeom prst="rect">
            <a:avLst/>
          </a:prstGeom>
          <a:noFill/>
          <a:ln>
            <a:noFill/>
          </a:ln>
        </p:spPr>
      </p:pic>
    </p:spTree>
    <p:extLst>
      <p:ext uri="{BB962C8B-B14F-4D97-AF65-F5344CB8AC3E}">
        <p14:creationId xmlns:p14="http://schemas.microsoft.com/office/powerpoint/2010/main" val="1500880948"/>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1366</TotalTime>
  <Words>2737</Words>
  <Application>Microsoft Office PowerPoint</Application>
  <PresentationFormat>Widescreen</PresentationFormat>
  <Paragraphs>147</Paragraphs>
  <Slides>25</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Arial</vt:lpstr>
      <vt:lpstr>Calibri</vt:lpstr>
      <vt:lpstr>Calibri Light</vt:lpstr>
      <vt:lpstr>Cambria</vt:lpstr>
      <vt:lpstr>inherit</vt:lpstr>
      <vt:lpstr>Times New Roman</vt:lpstr>
      <vt:lpstr>Thème Office</vt:lpstr>
      <vt:lpstr>Cours gestion de projet Project Management Course </vt:lpstr>
      <vt:lpstr>Les 5 phases de la gestion de projet. The 5 Phases of Project Management</vt:lpstr>
      <vt:lpstr>Les Techniques de planification   Planning Techniques</vt:lpstr>
      <vt:lpstr> 2. Les étapes successives 2. Successive Steps  </vt:lpstr>
      <vt:lpstr>Processus de gestion de projet</vt:lpstr>
      <vt:lpstr>Project Management Process Processus de gestion de projet</vt:lpstr>
      <vt:lpstr>2. Planning Phase  </vt:lpstr>
      <vt:lpstr>La phase de lancement Project Management Process </vt:lpstr>
      <vt:lpstr>3. Execution Phase </vt:lpstr>
      <vt:lpstr>La phase de suivi et contrôle The monitoring and control phase</vt:lpstr>
      <vt:lpstr>La phase de clôture The Closing Phase</vt:lpstr>
      <vt:lpstr>Quel est le rôle du chef de projet ? What is the role of the project manager</vt:lpstr>
      <vt:lpstr> What is the role of the project manager  Assurer le bon fonctionnement du produit Ensuring the proper functioning of the product </vt:lpstr>
      <vt:lpstr>./..</vt:lpstr>
      <vt:lpstr>Les défis rencontrés par les chefs de projet Challenges faced by project managers</vt:lpstr>
      <vt:lpstr>Les défis rencontrés par les chefs de projet fin cours Enghlish le 12 mars   </vt:lpstr>
      <vt:lpstr>Les défis rencontrés par les chefs de projet ./.. </vt:lpstr>
      <vt:lpstr>Temps et budget  Time and budget</vt:lpstr>
      <vt:lpstr>Temps et budget  Time and budget ./..</vt:lpstr>
      <vt:lpstr>Temps et budget ./.. </vt:lpstr>
      <vt:lpstr>Dérive des objectifs  Goal Drift</vt:lpstr>
      <vt:lpstr>Dérive des objectifs ./.. </vt:lpstr>
      <vt:lpstr>Problèmes de communication Communication problems</vt:lpstr>
      <vt:lpstr>Problèmes de communication Communication problems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PC</dc:creator>
  <cp:lastModifiedBy>Dr. Amal Abou Fayad</cp:lastModifiedBy>
  <cp:revision>12</cp:revision>
  <dcterms:created xsi:type="dcterms:W3CDTF">2025-02-25T14:08:40Z</dcterms:created>
  <dcterms:modified xsi:type="dcterms:W3CDTF">2025-03-13T14:11:10Z</dcterms:modified>
</cp:coreProperties>
</file>